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72" r:id="rId14"/>
    <p:sldId id="273" r:id="rId15"/>
    <p:sldId id="274" r:id="rId16"/>
    <p:sldId id="275" r:id="rId17"/>
    <p:sldId id="276" r:id="rId18"/>
    <p:sldId id="27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 Zhang" initials="FZ" lastIdx="1" clrIdx="0">
    <p:extLst/>
  </p:cmAuthor>
  <p:cmAuthor id="2" name="Fan Zhang" initials="FZ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00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2" autoAdjust="0"/>
    <p:restoredTop sz="68945" autoAdjust="0"/>
  </p:normalViewPr>
  <p:slideViewPr>
    <p:cSldViewPr snapToGrid="0" snapToObjects="1">
      <p:cViewPr>
        <p:scale>
          <a:sx n="50" d="100"/>
          <a:sy n="50" d="100"/>
        </p:scale>
        <p:origin x="-432" y="-186"/>
      </p:cViewPr>
      <p:guideLst>
        <p:guide orient="horz" pos="3072"/>
        <p:guide pos="4096"/>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5-01T11:43:56.178" idx="1">
    <p:pos x="10" y="10"/>
    <p:text>Fix animations.</p:text>
    <p:extLst>
      <p:ext uri="{C676402C-5697-4E1C-873F-D02D1690AC5C}">
        <p15:threadingInfo xmlns=""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1143000" y="685800"/>
            <a:ext cx="4572000" cy="3429000"/>
          </a:xfrm>
          <a:prstGeom prst="rect">
            <a:avLst/>
          </a:prstGeom>
        </p:spPr>
        <p:txBody>
          <a:bodyPr/>
          <a:lstStyle/>
          <a:p>
            <a:endParaRPr/>
          </a:p>
        </p:txBody>
      </p:sp>
      <p:sp>
        <p:nvSpPr>
          <p:cNvPr id="279" name="Shape 2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rPr dirty="0"/>
              <a:t>Joint work with colleagues at EPFL, </a:t>
            </a:r>
            <a:r>
              <a:rPr dirty="0" smtClean="0"/>
              <a:t>Cornell</a:t>
            </a:r>
            <a:endParaRPr lang="en-US" dirty="0" smtClean="0"/>
          </a:p>
          <a:p>
            <a:r>
              <a:rPr lang="en-US" dirty="0" smtClean="0"/>
              <a:t>In this</a:t>
            </a:r>
            <a:r>
              <a:rPr lang="en-US" baseline="0" dirty="0" smtClean="0"/>
              <a:t> talk</a:t>
            </a:r>
            <a:r>
              <a:rPr lang="en-US" dirty="0" smtClean="0"/>
              <a:t>, I’ll present our paper on Sealed-glass proof,</a:t>
            </a:r>
            <a:r>
              <a:rPr lang="en-US" baseline="0" dirty="0" smtClean="0"/>
              <a:t> or what can we do with SGX w/o conf.</a:t>
            </a:r>
          </a:p>
          <a:p>
            <a:r>
              <a:rPr lang="en-US" baseline="0" dirty="0" smtClean="0"/>
              <a:t>As you may know, the </a:t>
            </a:r>
            <a:r>
              <a:rPr lang="en-US" baseline="0" dirty="0" err="1" smtClean="0"/>
              <a:t>conf</a:t>
            </a:r>
            <a:r>
              <a:rPr lang="en-US" baseline="0" dirty="0" smtClean="0"/>
              <a:t> guarantee provided by SGX is questionable. We proposed a new security model (TEE) that captures the situation with conf. is broken. And we explored what functionality can be realized on top of it. In particular, I’ll show that even without </a:t>
            </a:r>
            <a:r>
              <a:rPr lang="en-US" baseline="0" dirty="0" err="1" smtClean="0"/>
              <a:t>conf</a:t>
            </a:r>
            <a:r>
              <a:rPr lang="en-US" baseline="0" dirty="0" smtClean="0"/>
              <a:t>, we can still achieve a strong proof system, called sealed-glass proof (SGP).</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pPr marL="193963" indent="-193963">
              <a:buSzPct val="75000"/>
              <a:buChar char="-"/>
            </a:pPr>
            <a:r>
              <a:rPr lang="en-US" dirty="0" smtClean="0"/>
              <a:t>Problem:</a:t>
            </a:r>
            <a:r>
              <a:rPr lang="en-US" baseline="0" dirty="0" smtClean="0"/>
              <a:t> </a:t>
            </a:r>
            <a:r>
              <a:rPr dirty="0" smtClean="0"/>
              <a:t>prover </a:t>
            </a:r>
            <a:r>
              <a:rPr dirty="0"/>
              <a:t>gets to see verifier’s </a:t>
            </a:r>
            <a:r>
              <a:rPr dirty="0" smtClean="0"/>
              <a:t>input</a:t>
            </a:r>
            <a:endParaRPr lang="en-US" dirty="0" smtClean="0"/>
          </a:p>
          <a:p>
            <a:pPr marL="193963" indent="-193963">
              <a:buSzPct val="75000"/>
              <a:buChar char="-"/>
            </a:pPr>
            <a:r>
              <a:rPr lang="en-US" dirty="0" smtClean="0"/>
              <a:t>P can selectively choose</a:t>
            </a:r>
            <a:r>
              <a:rPr lang="en-US" baseline="0" dirty="0" smtClean="0"/>
              <a:t> </a:t>
            </a:r>
            <a:r>
              <a:rPr lang="en-US" baseline="0" dirty="0" err="1" smtClean="0"/>
              <a:t>inp</a:t>
            </a:r>
            <a:r>
              <a:rPr lang="en-US" baseline="0" dirty="0" smtClean="0"/>
              <a:t> after seeing V’s input and V can not tell. V doesn’t know whether </a:t>
            </a:r>
            <a:r>
              <a:rPr lang="en-US" baseline="0" dirty="0" err="1" smtClean="0"/>
              <a:t>inp_p</a:t>
            </a:r>
            <a:r>
              <a:rPr lang="en-US" baseline="0" dirty="0" smtClean="0"/>
              <a:t> is chosen before or after </a:t>
            </a:r>
            <a:r>
              <a:rPr lang="en-US" baseline="0" dirty="0" err="1" smtClean="0"/>
              <a:t>inp_v</a:t>
            </a:r>
            <a:r>
              <a:rPr lang="en-US" baseline="0" dirty="0" smtClean="0"/>
              <a:t>.</a:t>
            </a:r>
            <a:endParaRPr lang="en-US" dirty="0" smtClean="0"/>
          </a:p>
          <a:p>
            <a:pPr marL="193963" indent="-193963">
              <a:buSzPct val="75000"/>
              <a:buChar char="-"/>
            </a:pPr>
            <a:r>
              <a:rPr lang="en-US" dirty="0" smtClean="0"/>
              <a:t>Need</a:t>
            </a:r>
            <a:r>
              <a:rPr lang="en-US" baseline="0" dirty="0" smtClean="0"/>
              <a:t> to make sure P can’t change it’s input when seeing V’s.</a:t>
            </a:r>
            <a:endParaRPr dirty="0"/>
          </a:p>
          <a:p>
            <a:pPr marL="193963" indent="-193963">
              <a:buSzPct val="75000"/>
              <a:buChar char="-"/>
            </a:pPr>
            <a:r>
              <a:rPr lang="en-US" dirty="0" smtClean="0"/>
              <a:t>Solution:</a:t>
            </a:r>
            <a:r>
              <a:rPr lang="en-US" baseline="0" dirty="0" smtClean="0"/>
              <a:t> P commits first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noRot="1" noChangeAspect="1"/>
          </p:cNvSpPr>
          <p:nvPr>
            <p:ph type="sldImg"/>
          </p:nvPr>
        </p:nvSpPr>
        <p:spPr>
          <a:prstGeom prst="rect">
            <a:avLst/>
          </a:prstGeom>
        </p:spPr>
        <p:txBody>
          <a:bodyPr/>
          <a:lstStyle/>
          <a:p>
            <a:endParaRPr/>
          </a:p>
        </p:txBody>
      </p:sp>
      <p:sp>
        <p:nvSpPr>
          <p:cNvPr id="535" name="Shape 535"/>
          <p:cNvSpPr>
            <a:spLocks noGrp="1"/>
          </p:cNvSpPr>
          <p:nvPr>
            <p:ph type="body" sz="quarter" idx="1"/>
          </p:nvPr>
        </p:nvSpPr>
        <p:spPr>
          <a:prstGeom prst="rect">
            <a:avLst/>
          </a:prstGeom>
        </p:spPr>
        <p:txBody>
          <a:bodyPr/>
          <a:lstStyle/>
          <a:p>
            <a:r>
              <a:rPr dirty="0"/>
              <a:t>- </a:t>
            </a:r>
            <a:r>
              <a:rPr lang="en-US" altLang="zh-CN" dirty="0" smtClean="0"/>
              <a:t>Bug </a:t>
            </a:r>
            <a:r>
              <a:rPr lang="zh-CN" altLang="en-US" dirty="0" smtClean="0"/>
              <a:t>赏金</a:t>
            </a:r>
            <a:endParaRPr lang="en-US" dirty="0" smtClean="0"/>
          </a:p>
          <a:p>
            <a:r>
              <a:rPr lang="en-US" altLang="zh-CN" dirty="0" smtClean="0"/>
              <a:t>- </a:t>
            </a:r>
            <a:r>
              <a:rPr dirty="0" smtClean="0"/>
              <a:t>Program </a:t>
            </a:r>
            <a:r>
              <a:rPr dirty="0"/>
              <a:t>loaded into enclave acts as exploit checker (ideally </a:t>
            </a:r>
            <a:r>
              <a:rPr dirty="0" err="1"/>
              <a:t>prog</a:t>
            </a:r>
            <a:r>
              <a:rPr dirty="0"/>
              <a:t> is created by buyer)</a:t>
            </a:r>
          </a:p>
          <a:p>
            <a:r>
              <a:rPr dirty="0"/>
              <a:t>- Example: For SQL injection, </a:t>
            </a:r>
            <a:r>
              <a:rPr dirty="0" err="1"/>
              <a:t>prog</a:t>
            </a:r>
            <a:r>
              <a:rPr dirty="0"/>
              <a:t> initializes a random user DB and checks if exploit allows seller to login</a:t>
            </a:r>
          </a:p>
          <a:p>
            <a:r>
              <a:rPr dirty="0"/>
              <a:t>- Problem: exploit is trivial if content of DB is known (enclave is transparent)</a:t>
            </a:r>
          </a:p>
          <a:p>
            <a:pPr marL="193963" indent="-193963">
              <a:buSzPct val="75000"/>
              <a:buChar char="-"/>
            </a:pPr>
            <a:r>
              <a:rPr dirty="0"/>
              <a:t>Solution: seller provides exploit </a:t>
            </a:r>
            <a:r>
              <a:rPr dirty="0">
                <a:latin typeface="Avenir Heavy"/>
                <a:ea typeface="Avenir Heavy"/>
                <a:cs typeface="Avenir Heavy"/>
                <a:sym typeface="Avenir Heavy"/>
              </a:rPr>
              <a:t>before </a:t>
            </a:r>
            <a:r>
              <a:rPr dirty="0"/>
              <a:t>DB is populated</a:t>
            </a:r>
          </a:p>
          <a:p>
            <a:pPr marL="193963" indent="-193963">
              <a:buSzPct val="75000"/>
              <a:buChar char="-"/>
            </a:pPr>
            <a:r>
              <a:rPr dirty="0"/>
              <a:t>Can use trusted hardware to prove knowledge of exploit (in ZK). Next step: Fair Exchange!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r>
              <a:rPr dirty="0"/>
              <a:t>Goal: convince buyer of knowledge of exploit without revealing it (for later reward)</a:t>
            </a:r>
          </a:p>
          <a:p>
            <a:r>
              <a:rPr dirty="0"/>
              <a:t>We’ve achieved the first step: proof of knowledge using SGP. The other building block is fair exchange</a:t>
            </a:r>
            <a:r>
              <a:rPr dirty="0" smtClean="0"/>
              <a:t>.</a:t>
            </a:r>
            <a:endParaRPr lang="en-US" dirty="0" smtClean="0"/>
          </a:p>
          <a:p>
            <a:endParaRPr lang="en-US" dirty="0" smtClean="0"/>
          </a:p>
          <a:p>
            <a:r>
              <a:rPr lang="zh-CN" altLang="en-US" dirty="0" smtClean="0"/>
              <a:t>知识货币化</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a:spLocks noGrp="1" noRot="1" noChangeAspect="1"/>
          </p:cNvSpPr>
          <p:nvPr>
            <p:ph type="sldImg"/>
          </p:nvPr>
        </p:nvSpPr>
        <p:spPr>
          <a:prstGeom prst="rect">
            <a:avLst/>
          </a:prstGeom>
        </p:spPr>
        <p:txBody>
          <a:bodyPr/>
          <a:lstStyle/>
          <a:p>
            <a:endParaRPr/>
          </a:p>
        </p:txBody>
      </p:sp>
      <p:sp>
        <p:nvSpPr>
          <p:cNvPr id="644" name="Shape 644"/>
          <p:cNvSpPr>
            <a:spLocks noGrp="1"/>
          </p:cNvSpPr>
          <p:nvPr>
            <p:ph type="body" sz="quarter" idx="1"/>
          </p:nvPr>
        </p:nvSpPr>
        <p:spPr>
          <a:prstGeom prst="rect">
            <a:avLst/>
          </a:prstGeom>
        </p:spPr>
        <p:txBody>
          <a:bodyPr/>
          <a:lstStyle/>
          <a:p>
            <a:pPr marL="193963" indent="-193963">
              <a:buSzPct val="75000"/>
              <a:buChar char="-"/>
            </a:pPr>
            <a:r>
              <a:rPr dirty="0"/>
              <a:t>Maxwell had a protocol enabling Bitcoin transaction contingent on ZK proofs.</a:t>
            </a:r>
          </a:p>
          <a:p>
            <a:pPr marL="193963" indent="-193963">
              <a:buSzPct val="75000"/>
              <a:buChar char="-"/>
            </a:pPr>
            <a:r>
              <a:rPr dirty="0"/>
              <a:t>In a sense, it’s a form of commit-and-prove functionality. The seller commits to exploit and then prove something about it.</a:t>
            </a:r>
          </a:p>
          <a:p>
            <a:pPr marL="193963" indent="-193963">
              <a:buSzPct val="75000"/>
              <a:buChar char="-"/>
            </a:pPr>
            <a:r>
              <a:rPr dirty="0"/>
              <a:t>ZKCP lacks necessary marketplace properties</a:t>
            </a:r>
          </a:p>
          <a:p>
            <a:pPr marL="193963" indent="-193963">
              <a:buSzPct val="75000"/>
              <a:buChar char="-"/>
            </a:pPr>
            <a:r>
              <a:rPr dirty="0" err="1"/>
              <a:t>zk</a:t>
            </a:r>
            <a:r>
              <a:rPr dirty="0"/>
              <a:t> proofs for non-trivial applications can be prohibitively expensive</a:t>
            </a:r>
          </a:p>
          <a:p>
            <a:pPr marL="193963" indent="-193963">
              <a:buSzPct val="75000"/>
              <a:buChar char="-"/>
            </a:pPr>
            <a:r>
              <a:rPr dirty="0"/>
              <a:t>malicious sellers can tie up B’s money by aborting after sending the offer.</a:t>
            </a:r>
          </a:p>
          <a:p>
            <a:pPr marL="193963" indent="-193963">
              <a:buSzPct val="75000"/>
              <a:buChar char="-"/>
            </a:pPr>
            <a:r>
              <a:rPr dirty="0"/>
              <a:t>B can abort after receiving the offer (B still learns that there </a:t>
            </a:r>
            <a:r>
              <a:rPr dirty="0">
                <a:latin typeface="Avenir Heavy"/>
                <a:ea typeface="Avenir Heavy"/>
                <a:cs typeface="Avenir Heavy"/>
                <a:sym typeface="Avenir Heavy"/>
              </a:rPr>
              <a:t>exists</a:t>
            </a:r>
            <a:r>
              <a:rPr dirty="0"/>
              <a:t> a bug</a:t>
            </a:r>
            <a:r>
              <a:rPr dirty="0" smtClean="0"/>
              <a:t>)</a:t>
            </a:r>
            <a:endParaRPr lang="en-US" dirty="0" smtClean="0"/>
          </a:p>
          <a:p>
            <a:pPr marL="193963" indent="-193963">
              <a:buSzPct val="75000"/>
              <a:buChar char="-"/>
            </a:pPr>
            <a:endParaRPr lang="en-US" dirty="0" smtClean="0"/>
          </a:p>
          <a:p>
            <a:pPr marL="193963" indent="-193963">
              <a:buSzPct val="75000"/>
              <a:buChar char="-"/>
            </a:pPr>
            <a:r>
              <a:rPr lang="en-US" altLang="zh-CN" dirty="0" smtClean="0"/>
              <a:t>Enc</a:t>
            </a:r>
            <a:r>
              <a:rPr lang="zh-CN" altLang="en-US" dirty="0" smtClean="0"/>
              <a:t>：一个对称加密方案</a:t>
            </a:r>
            <a:endParaRPr lang="en-US" altLang="zh-CN" dirty="0" smtClean="0"/>
          </a:p>
          <a:p>
            <a:pPr marL="193963" indent="-193963">
              <a:buSzPct val="75000"/>
              <a:buChar char="-"/>
            </a:pPr>
            <a:r>
              <a:rPr lang="en-US" altLang="zh-CN" dirty="0" smtClean="0"/>
              <a:t>H</a:t>
            </a:r>
            <a:r>
              <a:rPr lang="zh-CN" altLang="en-US" smtClean="0"/>
              <a:t>：加密哈希函数</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smtClean="0"/>
              <a:t>Can’t rely on the</a:t>
            </a:r>
            <a:r>
              <a:rPr lang="en-US" baseline="0" dirty="0" smtClean="0"/>
              <a:t> smart contract to run </a:t>
            </a:r>
            <a:r>
              <a:rPr lang="en-US" baseline="0" dirty="0" err="1" smtClean="0"/>
              <a:t>prog</a:t>
            </a:r>
            <a:r>
              <a:rPr lang="en-US" baseline="0" dirty="0" smtClean="0"/>
              <a:t> because its state is public.</a:t>
            </a:r>
          </a:p>
          <a:p>
            <a:pPr marL="342900" indent="-342900">
              <a:buFontTx/>
              <a:buChar char="-"/>
            </a:pPr>
            <a:r>
              <a:rPr lang="en-US" smtClean="0"/>
              <a:t>Run</a:t>
            </a:r>
            <a:r>
              <a:rPr lang="en-US" baseline="0" smtClean="0"/>
              <a:t> a SGP between the seller and the contract</a:t>
            </a:r>
          </a:p>
        </p:txBody>
      </p:sp>
    </p:spTree>
    <p:extLst>
      <p:ext uri="{BB962C8B-B14F-4D97-AF65-F5344CB8AC3E}">
        <p14:creationId xmlns="" xmlns:p14="http://schemas.microsoft.com/office/powerpoint/2010/main" val="53145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noRot="1" noChangeAspect="1"/>
          </p:cNvSpPr>
          <p:nvPr>
            <p:ph type="sldImg"/>
          </p:nvPr>
        </p:nvSpPr>
        <p:spPr>
          <a:prstGeom prst="rect">
            <a:avLst/>
          </a:prstGeom>
        </p:spPr>
        <p:txBody>
          <a:bodyPr/>
          <a:lstStyle/>
          <a:p>
            <a:endParaRPr/>
          </a:p>
        </p:txBody>
      </p:sp>
      <p:sp>
        <p:nvSpPr>
          <p:cNvPr id="704" name="Shape 704"/>
          <p:cNvSpPr>
            <a:spLocks noGrp="1"/>
          </p:cNvSpPr>
          <p:nvPr>
            <p:ph type="body" sz="quarter" idx="1"/>
          </p:nvPr>
        </p:nvSpPr>
        <p:spPr>
          <a:prstGeom prst="rect">
            <a:avLst/>
          </a:prstGeom>
        </p:spPr>
        <p:txBody>
          <a:bodyPr/>
          <a:lstStyle/>
          <a:p>
            <a:r>
              <a:t>Contract verifies attestation validity, and sends reward to seller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pPr marL="193963" indent="-193963">
              <a:buSzPct val="75000"/>
              <a:buChar char="-"/>
            </a:pPr>
            <a:r>
              <a:t>Strong property obtained from smart contracts: guaranteed payment </a:t>
            </a:r>
          </a:p>
          <a:p>
            <a:pPr marL="193963" indent="-193963">
              <a:buSzPct val="75000"/>
              <a:buChar char="-"/>
            </a:pPr>
            <a:r>
              <a:t>Buyer’s funds are put in escrow until a seller arises (or timeout occurs).</a:t>
            </a:r>
          </a:p>
          <a:p>
            <a:pPr marL="193963" indent="-193963">
              <a:buSzPct val="75000"/>
              <a:buChar char="-"/>
            </a:pPr>
            <a:r>
              <a:t>No interaction required from Buyer after contract is set up!</a:t>
            </a:r>
          </a:p>
          <a:p>
            <a:pPr marL="193963" indent="-193963">
              <a:buSzPct val="75000"/>
              <a:buChar char="-"/>
            </a:pPr>
            <a:r>
              <a:t>Can talk more about why properties 1&amp;2 are achievable with Bitcoin but not 3</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pPr marL="193963" indent="-193963">
              <a:buSzPct val="75000"/>
              <a:buChar char="-"/>
            </a:pPr>
            <a:r>
              <a:rPr dirty="0"/>
              <a:t>Challenge: port exploit environment to SGX with little boilerplate</a:t>
            </a:r>
          </a:p>
          <a:p>
            <a:pPr marL="193963" indent="-193963">
              <a:buSzPct val="75000"/>
              <a:buChar char="-"/>
            </a:pPr>
            <a:r>
              <a:rPr dirty="0"/>
              <a:t>What if the boilerplate contains a bug?</a:t>
            </a:r>
          </a:p>
          <a:p>
            <a:pPr marL="193963" indent="-193963">
              <a:buSzPct val="75000"/>
              <a:buChar char="-"/>
            </a:pPr>
            <a:r>
              <a:rPr dirty="0"/>
              <a:t>Differential testing</a:t>
            </a:r>
          </a:p>
          <a:p>
            <a:pPr marL="193963" indent="-193963">
              <a:buSzPct val="75000"/>
              <a:buChar char="-"/>
            </a:pPr>
            <a:r>
              <a:rPr dirty="0"/>
              <a:t>We couldn’t implement MITM attack in SGX yet, because no support yet for dynamic loading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rPr dirty="0"/>
              <a:t>- Begin by a short introduction to trusted hardware, in particular the concept of attested execution</a:t>
            </a:r>
          </a:p>
          <a:p>
            <a:r>
              <a:rPr dirty="0"/>
              <a:t>- Use SGX as a running example, but ideas apply to trusted hardware in a broader sense</a:t>
            </a:r>
          </a:p>
          <a:p>
            <a:r>
              <a:rPr dirty="0"/>
              <a:t>- SGX enables the creation of “software enclaves”, isolated memory region, aims to provide conf, integrity, authenticity of program execution even when enclave resides on </a:t>
            </a:r>
            <a:r>
              <a:rPr dirty="0" err="1"/>
              <a:t>untrusted</a:t>
            </a:r>
            <a:r>
              <a:rPr dirty="0"/>
              <a:t> host</a:t>
            </a:r>
          </a:p>
          <a:p>
            <a:pPr marL="193963" indent="-193963">
              <a:buSzPct val="75000"/>
              <a:buChar char="-"/>
            </a:pPr>
            <a:r>
              <a:rPr dirty="0"/>
              <a:t>Threat model: Adversary has full control of software stack, hardware</a:t>
            </a:r>
          </a:p>
          <a:p>
            <a:pPr marL="193963" indent="-193963">
              <a:buSzPct val="75000"/>
              <a:buChar char="-"/>
            </a:pPr>
            <a:r>
              <a:rPr dirty="0"/>
              <a:t>Typical use-case: outsource computation to cloud</a:t>
            </a:r>
          </a:p>
          <a:p>
            <a:pPr marL="193963" indent="-193963">
              <a:buSzPct val="75000"/>
              <a:buChar char="-"/>
            </a:pPr>
            <a:r>
              <a:rPr dirty="0"/>
              <a:t>Enclave can sign messages (attestations) under a special secret key, trust hardware </a:t>
            </a:r>
            <a:r>
              <a:rPr dirty="0" smtClean="0"/>
              <a:t>manufacturer</a:t>
            </a:r>
            <a:endParaRPr lang="en-US" dirty="0" smtClean="0"/>
          </a:p>
          <a:p>
            <a:pPr marL="193963" indent="-193963">
              <a:buSzPct val="75000"/>
              <a:buChar char="-"/>
            </a:pPr>
            <a:endParaRPr lang="en-US" dirty="0" smtClean="0"/>
          </a:p>
          <a:p>
            <a:pPr marL="193963" indent="-193963">
              <a:buSzPct val="75000"/>
              <a:buChar char="-"/>
            </a:pPr>
            <a:r>
              <a:rPr lang="zh-CN" altLang="en-US" dirty="0" smtClean="0"/>
              <a:t>机密性，完整性，真实性</a:t>
            </a:r>
            <a:endParaRPr lang="en-US" altLang="zh-CN" dirty="0" smtClean="0"/>
          </a:p>
          <a:p>
            <a:pPr marL="193963" indent="-193963">
              <a:buSzPct val="75000"/>
              <a:buChar char="-"/>
            </a:pPr>
            <a:r>
              <a:rPr lang="zh-CN" altLang="en-US" dirty="0" smtClean="0"/>
              <a:t>将计算外包给不可信的云端</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 Begin by a short introduction to trusted hardware, in particular the concept of attested execution</a:t>
            </a:r>
          </a:p>
          <a:p>
            <a:r>
              <a:t>- Use SGX as a running example, but ideas apply to trusted hardware in a broader sense</a:t>
            </a:r>
          </a:p>
          <a:p>
            <a:r>
              <a:t>- SGX enables the creation of “software enclaves”, isolated memory region, aims to provide conf, integrity, authenticity of program execution even when enclave resides on untrusted host</a:t>
            </a:r>
          </a:p>
          <a:p>
            <a:pPr marL="193963" indent="-193963">
              <a:buSzPct val="75000"/>
              <a:buChar char="-"/>
            </a:pPr>
            <a:r>
              <a:t>Threat model: Adversary has full control of software stack, hardware</a:t>
            </a:r>
          </a:p>
          <a:p>
            <a:pPr marL="193963" indent="-193963">
              <a:buSzPct val="75000"/>
              <a:buChar char="-"/>
            </a:pPr>
            <a:r>
              <a:t>Typical use-case: outsource computation to cloud</a:t>
            </a:r>
          </a:p>
          <a:p>
            <a:pPr marL="193963" indent="-193963">
              <a:buSzPct val="75000"/>
              <a:buChar char="-"/>
            </a:pPr>
            <a:r>
              <a:t>Enclave can sign messages (attestations) under a special secret key, trust hardware manufacturer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pPr marL="193963" indent="-193963">
              <a:buSzPct val="75000"/>
              <a:buChar char="-"/>
            </a:pPr>
            <a:r>
              <a:rPr lang="en-US" dirty="0" smtClean="0"/>
              <a:t>It is known</a:t>
            </a:r>
            <a:r>
              <a:rPr lang="en-US" baseline="0" dirty="0" smtClean="0"/>
              <a:t> SGX isolation is not perfect due to various side-channel.</a:t>
            </a:r>
            <a:endParaRPr lang="en-US" dirty="0" smtClean="0"/>
          </a:p>
          <a:p>
            <a:pPr marL="193963" indent="-193963">
              <a:buSzPct val="75000"/>
              <a:buChar char="-"/>
            </a:pPr>
            <a:r>
              <a:rPr dirty="0" smtClean="0"/>
              <a:t>Perfect </a:t>
            </a:r>
            <a:r>
              <a:rPr dirty="0"/>
              <a:t>isolation is challenging: resources are shared between trusted and untrusted parties. The root cause of various side channel attacks.</a:t>
            </a:r>
          </a:p>
          <a:p>
            <a:pPr marL="193963" indent="-193963">
              <a:buSzPct val="75000"/>
              <a:buChar char="-"/>
            </a:pPr>
            <a:r>
              <a:rPr dirty="0"/>
              <a:t>Clearing state is expensive on some case.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endParaRPr/>
          </a:p>
        </p:txBody>
      </p:sp>
      <p:sp>
        <p:nvSpPr>
          <p:cNvPr id="375" name="Shape 375"/>
          <p:cNvSpPr>
            <a:spLocks noGrp="1"/>
          </p:cNvSpPr>
          <p:nvPr>
            <p:ph type="body" sz="quarter" idx="1"/>
          </p:nvPr>
        </p:nvSpPr>
        <p:spPr>
          <a:prstGeom prst="rect">
            <a:avLst/>
          </a:prstGeom>
        </p:spPr>
        <p:txBody>
          <a:bodyPr/>
          <a:lstStyle/>
          <a:p>
            <a:r>
              <a:rPr dirty="0"/>
              <a:t>- OS controls and can modify page tables</a:t>
            </a:r>
          </a:p>
          <a:p>
            <a:r>
              <a:rPr dirty="0"/>
              <a:t>- Leaks data-access patterns (side-channel)</a:t>
            </a:r>
          </a:p>
          <a:p>
            <a:r>
              <a:rPr dirty="0"/>
              <a:t>- Confidentiality is broken!</a:t>
            </a:r>
          </a:p>
          <a:p>
            <a:pPr marL="193963" indent="-193963">
              <a:buSzPct val="75000"/>
              <a:buChar char="-"/>
            </a:pPr>
            <a:r>
              <a:rPr dirty="0"/>
              <a:t>Seems more difficult to extend such attacks to break integrity / </a:t>
            </a:r>
            <a:r>
              <a:rPr dirty="0" smtClean="0"/>
              <a:t>authenticity</a:t>
            </a:r>
            <a:endParaRPr lang="en-US" dirty="0" smtClean="0"/>
          </a:p>
          <a:p>
            <a:pPr marL="193963" marR="0" indent="-193963" defTabSz="457200" eaLnBrk="1" fontAlgn="auto" latinLnBrk="0" hangingPunct="1">
              <a:lnSpc>
                <a:spcPct val="125000"/>
              </a:lnSpc>
              <a:spcBef>
                <a:spcPts val="0"/>
              </a:spcBef>
              <a:spcAft>
                <a:spcPts val="0"/>
              </a:spcAft>
              <a:buClrTx/>
              <a:buSzPct val="75000"/>
              <a:buFontTx/>
              <a:buChar char="-"/>
              <a:tabLst/>
              <a:defRPr/>
            </a:pPr>
            <a:r>
              <a:rPr lang="en-US" dirty="0" smtClean="0"/>
              <a:t>For small crypto module</a:t>
            </a:r>
            <a:r>
              <a:rPr lang="en-US" baseline="0" dirty="0" smtClean="0"/>
              <a:t> like digital signatures, </a:t>
            </a:r>
            <a:r>
              <a:rPr lang="en-US" dirty="0" smtClean="0"/>
              <a:t>side-channel resistant</a:t>
            </a:r>
            <a:r>
              <a:rPr lang="en-US" baseline="0" dirty="0" smtClean="0"/>
              <a:t> is well-understood</a:t>
            </a:r>
            <a:endParaRPr lang="en-US" dirty="0" smtClean="0"/>
          </a:p>
          <a:p>
            <a:pPr marL="193963" indent="-193963">
              <a:buSzPct val="75000"/>
              <a:buChar char="-"/>
            </a:pPr>
            <a:r>
              <a:rPr dirty="0" smtClean="0"/>
              <a:t>Applying same protection to user code</a:t>
            </a:r>
            <a:r>
              <a:rPr lang="en-US" dirty="0" smtClean="0"/>
              <a:t> is difficult</a:t>
            </a:r>
            <a:r>
              <a:rPr dirty="0" smtClean="0"/>
              <a:t>: minor overhead for specific computations but in general requires at least ORAM</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dirty="0"/>
              <a:t>- Motivated by these attacks on execution confidentiality, we consider a weaker model:</a:t>
            </a:r>
          </a:p>
          <a:p>
            <a:r>
              <a:rPr dirty="0"/>
              <a:t>- Assume confidentiality only for core crypto primitives (to get integrity and authenticity).</a:t>
            </a:r>
          </a:p>
          <a:p>
            <a:pPr marL="193963" indent="-193963">
              <a:buSzPct val="75000"/>
              <a:buChar char="-"/>
            </a:pPr>
            <a:r>
              <a:rPr dirty="0"/>
              <a:t>Justification: side-channel resistant implementations</a:t>
            </a:r>
          </a:p>
          <a:p>
            <a:pPr marL="193963" indent="-193963">
              <a:buSzPct val="75000"/>
              <a:buChar char="-"/>
            </a:pPr>
            <a:r>
              <a:rPr dirty="0"/>
              <a:t>Typical SGX use-case: bi-directional resource asymmetry (client has secret data, cloud has computational resources)</a:t>
            </a:r>
          </a:p>
          <a:p>
            <a:r>
              <a:rPr dirty="0"/>
              <a:t>- New use-case: </a:t>
            </a:r>
            <a:r>
              <a:rPr dirty="0" err="1"/>
              <a:t>uni</a:t>
            </a:r>
            <a:r>
              <a:rPr dirty="0"/>
              <a:t>-directional asymmetry (party without SGX has no secrets)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pPr marL="193963" indent="-193963">
              <a:buSzPct val="75000"/>
              <a:buChar char="-"/>
            </a:pPr>
            <a:r>
              <a:rPr dirty="0"/>
              <a:t>Warmup by a simple case of VC that allows V to outsource computing to </a:t>
            </a:r>
            <a:r>
              <a:rPr dirty="0" smtClean="0"/>
              <a:t>P</a:t>
            </a:r>
            <a:r>
              <a:rPr dirty="0" smtClean="0"/>
              <a:t>.</a:t>
            </a:r>
            <a:endParaRPr lang="en-US" dirty="0" smtClean="0"/>
          </a:p>
          <a:p>
            <a:pPr marL="193963" indent="-193963">
              <a:buSzPct val="75000"/>
              <a:buChar char="-"/>
            </a:pPr>
            <a:r>
              <a:rPr lang="en-US" altLang="zh-CN" dirty="0" smtClean="0"/>
              <a:t>V</a:t>
            </a:r>
            <a:r>
              <a:rPr lang="zh-CN" altLang="en-US" dirty="0" smtClean="0"/>
              <a:t>把计算外包给</a:t>
            </a:r>
            <a:r>
              <a:rPr lang="en-US" altLang="zh-CN" dirty="0" smtClean="0"/>
              <a:t>P</a:t>
            </a:r>
            <a:endParaRPr dirty="0" smtClean="0"/>
          </a:p>
          <a:p>
            <a:pPr marL="193963" indent="-193963">
              <a:buSzPct val="75000"/>
              <a:buChar char="-"/>
            </a:pPr>
            <a:r>
              <a:rPr dirty="0" smtClean="0"/>
              <a:t>Both input and output are disclosed, thus allowing arbitrary leakage. No secret is involved.</a:t>
            </a:r>
          </a:p>
          <a:p>
            <a:pPr marL="193963" indent="-193963">
              <a:buSzPct val="75000"/>
              <a:buChar char="-"/>
            </a:pPr>
            <a:r>
              <a:rPr lang="en-US" dirty="0" smtClean="0"/>
              <a:t>Despite </a:t>
            </a:r>
            <a:r>
              <a:rPr dirty="0" smtClean="0"/>
              <a:t>the </a:t>
            </a:r>
            <a:r>
              <a:rPr dirty="0"/>
              <a:t>limitation of no secrecy, VC is already useful</a:t>
            </a:r>
            <a:r>
              <a:rPr dirty="0" smtClean="0"/>
              <a:t>.</a:t>
            </a:r>
            <a:endParaRPr lang="en-US" dirty="0" smtClean="0"/>
          </a:p>
          <a:p>
            <a:pPr marL="193963" indent="-193963">
              <a:buSzPct val="75000"/>
              <a:buChar char="-"/>
            </a:pPr>
            <a:r>
              <a:rPr lang="en-US" altLang="zh-CN" dirty="0" smtClean="0"/>
              <a:t>MLASS</a:t>
            </a:r>
            <a:r>
              <a:rPr lang="zh-CN" altLang="en-US" dirty="0" smtClean="0"/>
              <a:t>：</a:t>
            </a:r>
            <a:r>
              <a:rPr lang="zh-CN" altLang="en-US" sz="2400" b="0" i="0" dirty="0" smtClean="0">
                <a:latin typeface="Avenir Roman"/>
                <a:ea typeface="Avenir Roman"/>
                <a:cs typeface="Avenir Roman"/>
                <a:sym typeface="Avenir Roman"/>
              </a:rPr>
              <a:t>机器学习服务</a:t>
            </a:r>
            <a:endParaRPr lang="en-US" altLang="zh-CN" sz="2400" b="0" i="0" dirty="0" smtClean="0">
              <a:latin typeface="Avenir Roman"/>
              <a:ea typeface="Avenir Roman"/>
              <a:cs typeface="Avenir Roman"/>
              <a:sym typeface="Avenir Roman"/>
            </a:endParaRPr>
          </a:p>
          <a:p>
            <a:pPr marL="193963" indent="-193963">
              <a:buSzPct val="75000"/>
              <a:buChar char="-"/>
            </a:pPr>
            <a:r>
              <a:rPr lang="zh-CN" altLang="en-US" sz="2400" b="0" i="0" dirty="0" smtClean="0">
                <a:latin typeface="Avenir Roman"/>
                <a:ea typeface="Avenir Roman"/>
                <a:cs typeface="Avenir Roman"/>
                <a:sym typeface="Avenir Roman"/>
              </a:rPr>
              <a:t>采取捷径，使用预训练的神经网络来处理由主要云服务提供商提供的图像，视频，语音和自然语言数据。通过一个简单的</a:t>
            </a:r>
            <a:r>
              <a:rPr lang="en-US" altLang="zh-CN" sz="2400" b="0" i="0" dirty="0" smtClean="0">
                <a:latin typeface="Avenir Roman"/>
                <a:ea typeface="Avenir Roman"/>
                <a:cs typeface="Avenir Roman"/>
                <a:sym typeface="Avenir Roman"/>
              </a:rPr>
              <a:t>API</a:t>
            </a:r>
            <a:r>
              <a:rPr lang="zh-CN" altLang="en-US" sz="2400" b="0" i="0" dirty="0" smtClean="0">
                <a:latin typeface="Avenir Roman"/>
                <a:ea typeface="Avenir Roman"/>
                <a:cs typeface="Avenir Roman"/>
                <a:sym typeface="Avenir Roman"/>
              </a:rPr>
              <a:t>来访问预训练好的网络，为什么还要花时间和金钱自己去训练一个神经网络呢？</a:t>
            </a:r>
            <a:endParaRPr lang="en-US" altLang="zh-CN" sz="2400" b="0" i="0" dirty="0" smtClean="0">
              <a:latin typeface="Avenir Roman"/>
              <a:ea typeface="Avenir Roman"/>
              <a:cs typeface="Avenir Roman"/>
              <a:sym typeface="Avenir Roman"/>
            </a:endParaRPr>
          </a:p>
          <a:p>
            <a:pPr marL="193963" indent="-193963">
              <a:buSzPct val="75000"/>
              <a:buChar char="-"/>
            </a:pPr>
            <a:endParaRPr lang="en-US" sz="2400" b="0" i="0" dirty="0" smtClean="0">
              <a:latin typeface="Avenir Roman"/>
              <a:sym typeface="Avenir Roman"/>
            </a:endParaRPr>
          </a:p>
          <a:p>
            <a:pPr marL="193963" indent="-193963">
              <a:buSzPct val="75000"/>
              <a:buChar char="-"/>
            </a:pPr>
            <a:r>
              <a:rPr lang="en-US" altLang="zh-CN" sz="2400" b="0" i="0" dirty="0" smtClean="0">
                <a:latin typeface="Avenir Roman"/>
                <a:sym typeface="Avenir Roman"/>
              </a:rPr>
              <a:t>P</a:t>
            </a:r>
            <a:r>
              <a:rPr lang="zh-CN" altLang="en-US" sz="2400" b="0" i="0" dirty="0" smtClean="0">
                <a:latin typeface="Avenir Roman"/>
                <a:sym typeface="Avenir Roman"/>
              </a:rPr>
              <a:t>：有</a:t>
            </a:r>
            <a:r>
              <a:rPr lang="en-US" altLang="zh-CN" sz="2400" b="0" i="0" dirty="0" smtClean="0">
                <a:latin typeface="Avenir Roman"/>
                <a:sym typeface="Avenir Roman"/>
              </a:rPr>
              <a:t>SGX </a:t>
            </a:r>
            <a:r>
              <a:rPr lang="zh-CN" altLang="en-US" sz="2400" b="0" i="0" dirty="0" smtClean="0">
                <a:latin typeface="Avenir Roman"/>
                <a:sym typeface="Avenir Roman"/>
              </a:rPr>
              <a:t>的</a:t>
            </a:r>
            <a:r>
              <a:rPr lang="en-US" altLang="zh-CN" sz="2400" b="0" i="0" dirty="0" smtClean="0">
                <a:latin typeface="Avenir Roman"/>
                <a:sym typeface="Avenir Roman"/>
              </a:rPr>
              <a:t>host</a:t>
            </a:r>
          </a:p>
          <a:p>
            <a:pPr marL="193963" indent="-193963">
              <a:buSzPct val="75000"/>
              <a:buChar char="-"/>
            </a:pPr>
            <a:r>
              <a:rPr lang="en-US" altLang="zh-CN" sz="2400" b="0" i="0" dirty="0" smtClean="0">
                <a:latin typeface="Avenir Roman"/>
                <a:sym typeface="Avenir Roman"/>
              </a:rPr>
              <a:t>V</a:t>
            </a:r>
            <a:r>
              <a:rPr lang="zh-CN" altLang="en-US" sz="2400" b="0" i="0" dirty="0" smtClean="0">
                <a:latin typeface="Avenir Roman"/>
                <a:sym typeface="Avenir Roman"/>
              </a:rPr>
              <a:t>：</a:t>
            </a:r>
            <a:r>
              <a:rPr lang="en-US" altLang="zh-CN" sz="2400" b="0" i="0" dirty="0" smtClean="0">
                <a:latin typeface="Avenir Roman"/>
                <a:sym typeface="Avenir Roman"/>
              </a:rPr>
              <a:t>remote</a:t>
            </a:r>
            <a:r>
              <a:rPr lang="en-US" altLang="zh-CN" sz="2400" b="0" i="0" baseline="0" dirty="0" smtClean="0">
                <a:latin typeface="Avenir Roman"/>
                <a:sym typeface="Avenir Roman"/>
              </a:rPr>
              <a:t> verifier</a:t>
            </a:r>
          </a:p>
          <a:p>
            <a:pPr marL="193963" indent="-193963">
              <a:buSzPct val="75000"/>
              <a:buChar char="-"/>
            </a:pPr>
            <a:r>
              <a:rPr lang="en-US" altLang="zh-CN" sz="2400" b="0" i="0" baseline="0" dirty="0" smtClean="0">
                <a:latin typeface="Avenir Roman"/>
                <a:sym typeface="Avenir Roman"/>
              </a:rPr>
              <a:t>F</a:t>
            </a:r>
            <a:r>
              <a:rPr lang="zh-CN" altLang="en-US" sz="2400" b="0" i="0" baseline="0" dirty="0" smtClean="0">
                <a:latin typeface="Avenir Roman"/>
                <a:sym typeface="Avenir Roman"/>
              </a:rPr>
              <a:t>：</a:t>
            </a:r>
            <a:r>
              <a:rPr lang="en-US" altLang="zh-CN" sz="2400" b="0" i="0" baseline="0" dirty="0" smtClean="0">
                <a:latin typeface="Avenir Roman"/>
                <a:sym typeface="Avenir Roman"/>
              </a:rPr>
              <a:t>function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pPr marL="193963" indent="-193963">
              <a:buSzPct val="75000"/>
              <a:buChar char="-"/>
            </a:pPr>
            <a:r>
              <a:rPr dirty="0"/>
              <a:t>TEE can also realize ZK proofs where P wants to prove her knowledge of a </a:t>
            </a:r>
            <a:r>
              <a:rPr lang="en-US" dirty="0" smtClean="0"/>
              <a:t>witness to some relationship</a:t>
            </a:r>
            <a:r>
              <a:rPr dirty="0" smtClean="0"/>
              <a:t>.</a:t>
            </a:r>
            <a:endParaRPr lang="en-US" dirty="0" smtClean="0"/>
          </a:p>
          <a:p>
            <a:pPr marL="193963" indent="-193963">
              <a:buSzPct val="75000"/>
              <a:buChar char="-"/>
            </a:pPr>
            <a:r>
              <a:rPr lang="en-US" altLang="zh-CN" dirty="0" smtClean="0"/>
              <a:t>P</a:t>
            </a:r>
            <a:r>
              <a:rPr lang="zh-CN" altLang="en-US" dirty="0" smtClean="0"/>
              <a:t>向别人证明机密</a:t>
            </a:r>
            <a:endParaRPr lang="en-US" dirty="0" smtClean="0"/>
          </a:p>
          <a:p>
            <a:pPr marL="193963" indent="-193963">
              <a:buSzPct val="75000"/>
              <a:buChar char="-"/>
            </a:pPr>
            <a:r>
              <a:rPr lang="en-US" dirty="0" smtClean="0"/>
              <a:t>Explain the protocol</a:t>
            </a:r>
          </a:p>
          <a:p>
            <a:pPr marL="193963" indent="-193963">
              <a:buSzPct val="75000"/>
              <a:buChar char="-"/>
            </a:pPr>
            <a:r>
              <a:rPr lang="en-US" dirty="0" smtClean="0"/>
              <a:t>Since</a:t>
            </a:r>
            <a:r>
              <a:rPr lang="en-US" baseline="0" dirty="0" smtClean="0"/>
              <a:t> P is the secret holder, the leaky enclave has to reside on P’s device. V only gets the output from P</a:t>
            </a:r>
            <a:r>
              <a:rPr lang="en-US" baseline="0" dirty="0" smtClean="0"/>
              <a:t>.</a:t>
            </a:r>
          </a:p>
          <a:p>
            <a:pPr marL="193963" indent="-193963">
              <a:buSzPct val="75000"/>
              <a:buChar char="-"/>
            </a:pPr>
            <a:r>
              <a:rPr lang="en-US" altLang="zh-CN" baseline="0" dirty="0" smtClean="0"/>
              <a:t>Enclave</a:t>
            </a:r>
            <a:r>
              <a:rPr lang="zh-CN" altLang="en-US" baseline="0" dirty="0" smtClean="0"/>
              <a:t>要在</a:t>
            </a:r>
            <a:r>
              <a:rPr lang="en-US" altLang="zh-CN" baseline="0" dirty="0" smtClean="0"/>
              <a:t>P</a:t>
            </a:r>
            <a:r>
              <a:rPr lang="zh-CN" altLang="en-US" baseline="0" dirty="0" smtClean="0"/>
              <a:t>的机器上，</a:t>
            </a:r>
            <a:r>
              <a:rPr lang="en-US" altLang="zh-CN" baseline="0" dirty="0" smtClean="0"/>
              <a:t>V</a:t>
            </a:r>
            <a:r>
              <a:rPr lang="zh-CN" altLang="en-US" baseline="0" dirty="0" smtClean="0"/>
              <a:t>只拿结果</a:t>
            </a:r>
            <a:endParaRPr lang="en-US" dirty="0" smtClean="0"/>
          </a:p>
          <a:p>
            <a:pPr marL="193963" indent="-193963">
              <a:buSzPct val="75000"/>
              <a:buChar char="-"/>
            </a:pPr>
            <a:r>
              <a:rPr dirty="0" smtClean="0"/>
              <a:t>Key </a:t>
            </a:r>
            <a:r>
              <a:rPr dirty="0"/>
              <a:t>observation: If the proof runs on the prover’s side, the leakage only goes to the prover herself. So doesn’t </a:t>
            </a:r>
            <a:r>
              <a:rPr dirty="0" smtClean="0"/>
              <a:t>matter</a:t>
            </a:r>
            <a:r>
              <a:rPr lang="en-US" dirty="0" smtClean="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marL="193963" indent="-193963">
              <a:buSzPct val="75000"/>
              <a:buChar char="-"/>
            </a:pPr>
            <a:r>
              <a:rPr lang="en-US" dirty="0" smtClean="0"/>
              <a:t>To generalize even further, we proposed SGP</a:t>
            </a:r>
            <a:r>
              <a:rPr lang="en-US" baseline="0" dirty="0" smtClean="0"/>
              <a:t> to capture the computation doable in a transparent enclave</a:t>
            </a:r>
            <a:endParaRPr lang="en-US" dirty="0" smtClean="0"/>
          </a:p>
          <a:p>
            <a:pPr marL="193963" indent="-193963">
              <a:buSzPct val="75000"/>
              <a:buChar char="-"/>
            </a:pPr>
            <a:r>
              <a:rPr lang="en-US" dirty="0" smtClean="0"/>
              <a:t>In a SGP, both the prover and the verifier provide secrets. But V’s secret is </a:t>
            </a:r>
            <a:r>
              <a:rPr lang="en-US" dirty="0" smtClean="0"/>
              <a:t>ephemeral</a:t>
            </a:r>
            <a:r>
              <a:rPr lang="zh-CN" altLang="en-US" dirty="0" smtClean="0"/>
              <a:t>（短暂）</a:t>
            </a:r>
            <a:r>
              <a:rPr lang="en-US" dirty="0" smtClean="0"/>
              <a:t>.</a:t>
            </a:r>
            <a:endParaRPr lang="en-US" dirty="0" smtClean="0"/>
          </a:p>
          <a:p>
            <a:pPr marL="193963" indent="-193963">
              <a:buSzPct val="75000"/>
              <a:buChar char="-"/>
            </a:pPr>
            <a:r>
              <a:rPr lang="en-US" dirty="0" smtClean="0"/>
              <a:t>Can</a:t>
            </a:r>
            <a:r>
              <a:rPr lang="en-US" baseline="0" dirty="0" smtClean="0"/>
              <a:t> prove stronger statements: Prover can prove her knowledge under interactive challenge.</a:t>
            </a:r>
            <a:endParaRPr lang="en-US" dirty="0" smtClean="0"/>
          </a:p>
          <a:p>
            <a:pPr marL="193963" marR="0" indent="-193963" defTabSz="457200" eaLnBrk="1" fontAlgn="auto" latinLnBrk="0" hangingPunct="1">
              <a:lnSpc>
                <a:spcPct val="125000"/>
              </a:lnSpc>
              <a:spcBef>
                <a:spcPts val="0"/>
              </a:spcBef>
              <a:spcAft>
                <a:spcPts val="0"/>
              </a:spcAft>
              <a:buClrTx/>
              <a:buSzPct val="75000"/>
              <a:buFontTx/>
              <a:buChar char="-"/>
              <a:tabLst/>
              <a:defRPr/>
            </a:pPr>
            <a:r>
              <a:rPr lang="en-US" dirty="0" smtClean="0"/>
              <a:t>SGP is a generic functionality that</a:t>
            </a:r>
            <a:r>
              <a:rPr lang="en-US" baseline="0" dirty="0" smtClean="0"/>
              <a:t> generalizes VC, ZK, Commitment.</a:t>
            </a:r>
          </a:p>
          <a:p>
            <a:pPr marL="193963" marR="0" indent="-193963" defTabSz="457200" eaLnBrk="1" fontAlgn="auto" latinLnBrk="0" hangingPunct="1">
              <a:lnSpc>
                <a:spcPct val="125000"/>
              </a:lnSpc>
              <a:spcBef>
                <a:spcPts val="0"/>
              </a:spcBef>
              <a:spcAft>
                <a:spcPts val="0"/>
              </a:spcAft>
              <a:buClrTx/>
              <a:buSzPct val="75000"/>
              <a:buFontTx/>
              <a:buChar char="-"/>
              <a:tabLst/>
              <a:defRPr/>
            </a:pPr>
            <a:r>
              <a:rPr lang="en-US" baseline="0" dirty="0" smtClean="0"/>
              <a:t>It’s called sealed-glass proofs because the prover begins by committing to her </a:t>
            </a:r>
            <a:r>
              <a:rPr lang="en-US" baseline="0" dirty="0" smtClean="0"/>
              <a:t>input</a:t>
            </a:r>
          </a:p>
          <a:p>
            <a:pPr marL="193963" marR="0" indent="-193963" defTabSz="457200" eaLnBrk="1" fontAlgn="auto" latinLnBrk="0" hangingPunct="1">
              <a:lnSpc>
                <a:spcPct val="125000"/>
              </a:lnSpc>
              <a:spcBef>
                <a:spcPts val="0"/>
              </a:spcBef>
              <a:spcAft>
                <a:spcPts val="0"/>
              </a:spcAft>
              <a:buClrTx/>
              <a:buSzPct val="75000"/>
              <a:buFontTx/>
              <a:buChar char="-"/>
              <a:tabLst/>
              <a:defRPr/>
            </a:pPr>
            <a:r>
              <a:rPr lang="zh-CN" altLang="en-US" baseline="0" dirty="0" smtClean="0"/>
              <a:t>密封玻璃盒证明</a:t>
            </a:r>
            <a:r>
              <a:rPr lang="en-US" baseline="0" dirty="0" smtClean="0"/>
              <a:t>.</a:t>
            </a:r>
            <a:endParaRPr lang="en-US" baseline="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7" name="Granite"/>
          <p:cNvSpPr/>
          <p:nvPr/>
        </p:nvSpPr>
        <p:spPr>
          <a:xfrm>
            <a:off x="758613" y="1842346"/>
            <a:ext cx="10837335" cy="108374"/>
          </a:xfrm>
          <a:prstGeom prst="roundRect">
            <a:avLst>
              <a:gd name="adj" fmla="val 11719"/>
            </a:avLst>
          </a:prstGeom>
          <a:blipFill>
            <a:blip r:embed="rId2" cstate="print"/>
          </a:blipFill>
          <a:ln w="12700">
            <a:miter lim="400000"/>
          </a:ln>
        </p:spPr>
        <p:txBody>
          <a:bodyPr lIns="65023" tIns="65023" rIns="65023" bIns="65023" anchor="ctr"/>
          <a:lstStyle/>
          <a:p>
            <a:pPr algn="l" defTabSz="914400">
              <a:defRPr sz="2400">
                <a:latin typeface="Tahoma"/>
                <a:ea typeface="Tahoma"/>
                <a:cs typeface="Tahoma"/>
                <a:sym typeface="Tahoma"/>
              </a:defRPr>
            </a:pPr>
            <a:endParaRPr/>
          </a:p>
        </p:txBody>
      </p:sp>
      <p:sp>
        <p:nvSpPr>
          <p:cNvPr id="118" name="Slide Number"/>
          <p:cNvSpPr>
            <a:spLocks noGrp="1"/>
          </p:cNvSpPr>
          <p:nvPr>
            <p:ph type="sldNum" sz="quarter" idx="2"/>
          </p:nvPr>
        </p:nvSpPr>
        <p:spPr>
          <a:xfrm>
            <a:off x="10187093" y="8886105"/>
            <a:ext cx="2709335" cy="650749"/>
          </a:xfrm>
          <a:prstGeom prst="rect">
            <a:avLst/>
          </a:prstGeom>
        </p:spPr>
        <p:txBody>
          <a:bodyPr wrap="square" lIns="65023" tIns="65023" rIns="65023" bIns="65023" anchor="b"/>
          <a:lstStyle>
            <a:lvl1pPr algn="l" defTabSz="914400">
              <a:spcBef>
                <a:spcPts val="500"/>
              </a:spcBef>
              <a:buClr>
                <a:srgbClr val="008080"/>
              </a:buClr>
              <a:buSzPct val="100000"/>
              <a:buChar char="•"/>
              <a:defRPr sz="3400">
                <a:solidFill>
                  <a:srgbClr val="3366FF"/>
                </a:solidFill>
                <a:latin typeface="Tahoma"/>
                <a:ea typeface="Tahoma"/>
                <a:cs typeface="Tahoma"/>
                <a:sym typeface="Tahoma"/>
              </a:defRPr>
            </a:lvl1pPr>
          </a:lstStyle>
          <a:p>
            <a:fld id="{86CB4B4D-7CA3-9044-876B-883B54F8677D}" type="slidenum">
              <a:rPr/>
              <a:p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5"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26"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4"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35"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44"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52" name="Title Text"/>
          <p:cNvSpPr>
            <a:spLocks noGrp="1"/>
          </p:cNvSpPr>
          <p:nvPr>
            <p:ph type="title"/>
          </p:nvPr>
        </p:nvSpPr>
        <p:spPr>
          <a:xfrm>
            <a:off x="649217" y="128765"/>
            <a:ext cx="11700225" cy="2147075"/>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53" name="Slide Number"/>
          <p:cNvSpPr>
            <a:spLocks noGrp="1"/>
          </p:cNvSpPr>
          <p:nvPr>
            <p:ph type="sldNum" sz="quarter" idx="2"/>
          </p:nvPr>
        </p:nvSpPr>
        <p:spPr>
          <a:xfrm>
            <a:off x="9322496" y="9034367"/>
            <a:ext cx="3026945"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0"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61"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2"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69" name="Slide Number"/>
          <p:cNvSpPr>
            <a:spLocks noGrp="1"/>
          </p:cNvSpPr>
          <p:nvPr>
            <p:ph type="sldNum" sz="quarter" idx="2"/>
          </p:nvPr>
        </p:nvSpPr>
        <p:spPr>
          <a:xfrm>
            <a:off x="9320107" y="8882098"/>
            <a:ext cx="3034454" cy="389270"/>
          </a:xfrm>
          <a:prstGeom prst="rect">
            <a:avLst/>
          </a:prstGeom>
        </p:spPr>
        <p:txBody>
          <a:bodyPr wrap="square" lIns="65023" tIns="65023" rIns="65023" bIns="65023"/>
          <a:lstStyle>
            <a:lvl1pPr algn="r" defTabSz="914400">
              <a:defRPr>
                <a:latin typeface="Arial"/>
                <a:ea typeface="Arial"/>
                <a:cs typeface="Arial"/>
                <a:sym typeface="Arial"/>
              </a:defRPr>
            </a:lvl1p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6311798" y="9245600"/>
            <a:ext cx="368504" cy="3810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6"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3"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184"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5"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2"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193"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4"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1"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202"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3"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0"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211"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2"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9" name="Title Text"/>
          <p:cNvSpPr>
            <a:spLocks noGrp="1"/>
          </p:cNvSpPr>
          <p:nvPr>
            <p:ph type="title"/>
          </p:nvPr>
        </p:nvSpPr>
        <p:spPr>
          <a:xfrm>
            <a:off x="650239" y="130952"/>
            <a:ext cx="11704322" cy="2144888"/>
          </a:xfrm>
          <a:prstGeom prst="rect">
            <a:avLst/>
          </a:prstGeom>
        </p:spPr>
        <p:txBody>
          <a:bodyPr lIns="65023" tIns="65023" rIns="65023" bIns="65023">
            <a:noAutofit/>
          </a:bodyPr>
          <a:lstStyle>
            <a:lvl1pPr defTabSz="914400">
              <a:defRPr sz="6200">
                <a:latin typeface="Arial"/>
                <a:ea typeface="Arial"/>
                <a:cs typeface="Arial"/>
                <a:sym typeface="Arial"/>
              </a:defRPr>
            </a:lvl1pPr>
          </a:lstStyle>
          <a:p>
            <a:r>
              <a:t>Title Text</a:t>
            </a:r>
          </a:p>
        </p:txBody>
      </p:sp>
      <p:sp>
        <p:nvSpPr>
          <p:cNvPr id="220" name="Body Level One…"/>
          <p:cNvSpPr>
            <a:spLocks noGrp="1"/>
          </p:cNvSpPr>
          <p:nvPr>
            <p:ph type="body" idx="1"/>
          </p:nvPr>
        </p:nvSpPr>
        <p:spPr>
          <a:xfrm>
            <a:off x="650239" y="2275839"/>
            <a:ext cx="11704322" cy="7477761"/>
          </a:xfrm>
          <a:prstGeom prst="rect">
            <a:avLst/>
          </a:prstGeom>
        </p:spPr>
        <p:txBody>
          <a:bodyPr lIns="65023" tIns="65023" rIns="65023" bIns="65023" anchor="t">
            <a:noAutofit/>
          </a:bodyPr>
          <a:lstStyle>
            <a:lvl1pPr marL="471487" indent="-471487" defTabSz="914400">
              <a:spcBef>
                <a:spcPts val="700"/>
              </a:spcBef>
              <a:buSzPct val="100000"/>
              <a:defRPr sz="4400">
                <a:latin typeface="Arial"/>
                <a:ea typeface="Arial"/>
                <a:cs typeface="Arial"/>
                <a:sym typeface="Arial"/>
              </a:defRPr>
            </a:lvl1pPr>
            <a:lvl2pPr marL="906235" indent="-449035" defTabSz="914400">
              <a:spcBef>
                <a:spcPts val="700"/>
              </a:spcBef>
              <a:buSzPct val="100000"/>
              <a:buChar char="–"/>
              <a:defRPr sz="4400">
                <a:latin typeface="Arial"/>
                <a:ea typeface="Arial"/>
                <a:cs typeface="Arial"/>
                <a:sym typeface="Arial"/>
              </a:defRPr>
            </a:lvl2pPr>
            <a:lvl3pPr indent="-419100" defTabSz="914400">
              <a:spcBef>
                <a:spcPts val="700"/>
              </a:spcBef>
              <a:buSzPct val="100000"/>
              <a:defRPr sz="4400">
                <a:latin typeface="Arial"/>
                <a:ea typeface="Arial"/>
                <a:cs typeface="Arial"/>
                <a:sym typeface="Arial"/>
              </a:defRPr>
            </a:lvl3pPr>
            <a:lvl4pPr marL="1874520" indent="-502920" defTabSz="914400">
              <a:spcBef>
                <a:spcPts val="700"/>
              </a:spcBef>
              <a:buSzPct val="100000"/>
              <a:buChar char="–"/>
              <a:defRPr sz="4400">
                <a:latin typeface="Arial"/>
                <a:ea typeface="Arial"/>
                <a:cs typeface="Arial"/>
                <a:sym typeface="Arial"/>
              </a:defRPr>
            </a:lvl4pPr>
            <a:lvl5pPr marL="2331720" indent="-502920" defTabSz="914400">
              <a:spcBef>
                <a:spcPts val="700"/>
              </a:spcBef>
              <a:buSzPct val="100000"/>
              <a:buChar char="»"/>
              <a:defRPr sz="4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a:spLocks noGrp="1"/>
          </p:cNvSpPr>
          <p:nvPr>
            <p:ph type="sldNum" sz="quarter" idx="2"/>
          </p:nvPr>
        </p:nvSpPr>
        <p:spPr>
          <a:xfrm>
            <a:off x="9320107" y="8882098"/>
            <a:ext cx="3034454" cy="389270"/>
          </a:xfrm>
          <a:prstGeom prst="rect">
            <a:avLst/>
          </a:prstGeom>
        </p:spPr>
        <p:txBody>
          <a:bodyPr wrap="square" lIns="65023" tIns="65023" rIns="65023" bIns="65023"/>
          <a:lstStyle>
            <a:lvl1pPr algn="r" defTabSz="914400">
              <a:defRPr>
                <a:latin typeface="Arial"/>
                <a:ea typeface="Arial"/>
                <a:cs typeface="Arial"/>
                <a:sym typeface="Arial"/>
              </a:defRPr>
            </a:lvl1pPr>
          </a:lstStyle>
          <a:p>
            <a:fld id="{86CB4B4D-7CA3-9044-876B-883B54F8677D}" type="slidenum">
              <a:rPr/>
              <a:p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8"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229"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p:bg>
      <p:bgPr>
        <a:gradFill flip="none" rotWithShape="1">
          <a:gsLst>
            <a:gs pos="0">
              <a:srgbClr val="FFFFFF"/>
            </a:gs>
            <a:gs pos="100000">
              <a:srgbClr val="FFFFFF"/>
            </a:gs>
          </a:gsLst>
          <a:lin ang="16200000" scaled="0"/>
        </a:gradFill>
        <a:effectLst/>
      </p:bgPr>
    </p:bg>
    <p:spTree>
      <p:nvGrpSpPr>
        <p:cNvPr id="1" name=""/>
        <p:cNvGrpSpPr/>
        <p:nvPr/>
      </p:nvGrpSpPr>
      <p:grpSpPr>
        <a:xfrm>
          <a:off x="0" y="0"/>
          <a:ext cx="0" cy="0"/>
          <a:chOff x="0" y="0"/>
          <a:chExt cx="0" cy="0"/>
        </a:xfrm>
      </p:grpSpPr>
      <p:sp>
        <p:nvSpPr>
          <p:cNvPr id="237" name="Slide Number"/>
          <p:cNvSpPr>
            <a:spLocks noGrp="1"/>
          </p:cNvSpPr>
          <p:nvPr>
            <p:ph type="sldNum" sz="quarter" idx="2"/>
          </p:nvPr>
        </p:nvSpPr>
        <p:spPr>
          <a:xfrm>
            <a:off x="11631514" y="9016646"/>
            <a:ext cx="397927" cy="390175"/>
          </a:xfrm>
          <a:prstGeom prst="rect">
            <a:avLst/>
          </a:prstGeom>
        </p:spPr>
        <p:txBody>
          <a:bodyPr lIns="65476" tIns="65476" rIns="65476" bIns="65476" anchor="ctr"/>
          <a:lstStyle>
            <a:lvl1pPr algn="r" defTabSz="914400">
              <a:defRPr>
                <a:latin typeface="Arial"/>
                <a:ea typeface="Arial"/>
                <a:cs typeface="Arial"/>
                <a:sym typeface="Arial"/>
              </a:defRPr>
            </a:lvl1pPr>
          </a:lstStyle>
          <a:p>
            <a:fld id="{86CB4B4D-7CA3-9044-876B-883B54F8677D}" type="slidenum">
              <a:rPr/>
              <a:pPr/>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bg>
      <p:bgPr>
        <a:gradFill flip="none" rotWithShape="1">
          <a:gsLst>
            <a:gs pos="0">
              <a:srgbClr val="FFFFFF"/>
            </a:gs>
            <a:gs pos="100000">
              <a:srgbClr val="FFFFFF"/>
            </a:gs>
          </a:gsLst>
          <a:lin ang="16200000" scaled="0"/>
        </a:gradFill>
        <a:effectLst/>
      </p:bgPr>
    </p:bg>
    <p:spTree>
      <p:nvGrpSpPr>
        <p:cNvPr id="1" name=""/>
        <p:cNvGrpSpPr/>
        <p:nvPr/>
      </p:nvGrpSpPr>
      <p:grpSpPr>
        <a:xfrm>
          <a:off x="0" y="0"/>
          <a:ext cx="0" cy="0"/>
          <a:chOff x="0" y="0"/>
          <a:chExt cx="0" cy="0"/>
        </a:xfrm>
      </p:grpSpPr>
      <p:sp>
        <p:nvSpPr>
          <p:cNvPr id="244" name="Slide Number"/>
          <p:cNvSpPr>
            <a:spLocks noGrp="1"/>
          </p:cNvSpPr>
          <p:nvPr>
            <p:ph type="sldNum" sz="quarter" idx="2"/>
          </p:nvPr>
        </p:nvSpPr>
        <p:spPr>
          <a:xfrm>
            <a:off x="11631514" y="9016646"/>
            <a:ext cx="397927" cy="390175"/>
          </a:xfrm>
          <a:prstGeom prst="rect">
            <a:avLst/>
          </a:prstGeom>
        </p:spPr>
        <p:txBody>
          <a:bodyPr lIns="65476" tIns="65476" rIns="65476" bIns="65476" anchor="ctr"/>
          <a:lstStyle>
            <a:lvl1pPr algn="r" defTabSz="914400">
              <a:defRPr>
                <a:latin typeface="Arial"/>
                <a:ea typeface="Arial"/>
                <a:cs typeface="Arial"/>
                <a:sym typeface="Arial"/>
              </a:defRPr>
            </a:lvl1pPr>
          </a:lstStyle>
          <a:p>
            <a:fld id="{86CB4B4D-7CA3-9044-876B-883B54F8677D}" type="slidenum">
              <a:rPr/>
              <a:pPr/>
              <a:t>‹#›</a:t>
            </a:fld>
            <a:endParaRPr/>
          </a:p>
        </p:txBody>
      </p:sp>
      <p:sp>
        <p:nvSpPr>
          <p:cNvPr id="245" name="Title Text"/>
          <p:cNvSpPr>
            <a:spLocks noGrp="1"/>
          </p:cNvSpPr>
          <p:nvPr>
            <p:ph type="title"/>
          </p:nvPr>
        </p:nvSpPr>
        <p:spPr>
          <a:xfrm>
            <a:off x="975359" y="108373"/>
            <a:ext cx="11054082" cy="2167467"/>
          </a:xfrm>
          <a:prstGeom prst="rect">
            <a:avLst/>
          </a:prstGeom>
        </p:spPr>
        <p:txBody>
          <a:bodyPr lIns="65476" tIns="65476" rIns="65476" bIns="65476">
            <a:noAutofit/>
          </a:bodyPr>
          <a:lstStyle>
            <a:lvl1pPr defTabSz="914400">
              <a:defRPr sz="6200">
                <a:latin typeface="Times New Roman"/>
                <a:ea typeface="Times New Roman"/>
                <a:cs typeface="Times New Roman"/>
                <a:sym typeface="Times New Roman"/>
              </a:defRPr>
            </a:lvl1pPr>
          </a:lstStyle>
          <a:p>
            <a:r>
              <a:t>Title Text</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2" name="Granite"/>
          <p:cNvSpPr/>
          <p:nvPr/>
        </p:nvSpPr>
        <p:spPr>
          <a:xfrm>
            <a:off x="758613" y="1842346"/>
            <a:ext cx="10837335" cy="108374"/>
          </a:xfrm>
          <a:prstGeom prst="roundRect">
            <a:avLst>
              <a:gd name="adj" fmla="val 11719"/>
            </a:avLst>
          </a:prstGeom>
          <a:blipFill>
            <a:blip r:embed="rId2" cstate="print"/>
          </a:blipFill>
          <a:ln w="12700">
            <a:miter lim="400000"/>
          </a:ln>
        </p:spPr>
        <p:txBody>
          <a:bodyPr lIns="65023" tIns="65023" rIns="65023" bIns="65023" anchor="ctr"/>
          <a:lstStyle/>
          <a:p>
            <a:pPr algn="l" defTabSz="914400">
              <a:defRPr sz="2400">
                <a:latin typeface="Tahoma"/>
                <a:ea typeface="Tahoma"/>
                <a:cs typeface="Tahoma"/>
                <a:sym typeface="Tahoma"/>
              </a:defRPr>
            </a:pPr>
            <a:endParaRPr/>
          </a:p>
        </p:txBody>
      </p:sp>
      <p:sp>
        <p:nvSpPr>
          <p:cNvPr id="253" name="Slide Number"/>
          <p:cNvSpPr>
            <a:spLocks noGrp="1"/>
          </p:cNvSpPr>
          <p:nvPr>
            <p:ph type="sldNum" sz="quarter" idx="2"/>
          </p:nvPr>
        </p:nvSpPr>
        <p:spPr>
          <a:xfrm>
            <a:off x="10187093" y="8886105"/>
            <a:ext cx="2709335" cy="650749"/>
          </a:xfrm>
          <a:prstGeom prst="rect">
            <a:avLst/>
          </a:prstGeom>
        </p:spPr>
        <p:txBody>
          <a:bodyPr wrap="square" lIns="65023" tIns="65023" rIns="65023" bIns="65023" anchor="b"/>
          <a:lstStyle>
            <a:lvl1pPr algn="l" defTabSz="914400">
              <a:spcBef>
                <a:spcPts val="500"/>
              </a:spcBef>
              <a:buClr>
                <a:srgbClr val="008080"/>
              </a:buClr>
              <a:buSzPct val="100000"/>
              <a:buChar char="•"/>
              <a:defRPr sz="3400">
                <a:solidFill>
                  <a:srgbClr val="3366FF"/>
                </a:solidFill>
                <a:latin typeface="Tahoma"/>
                <a:ea typeface="Tahoma"/>
                <a:cs typeface="Tahoma"/>
                <a:sym typeface="Tahoma"/>
              </a:defRPr>
            </a:lvl1p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60" name="Title Text"/>
          <p:cNvSpPr>
            <a:spLocks noGrp="1"/>
          </p:cNvSpPr>
          <p:nvPr>
            <p:ph type="title"/>
          </p:nvPr>
        </p:nvSpPr>
        <p:spPr>
          <a:prstGeom prst="rect">
            <a:avLst/>
          </a:prstGeom>
        </p:spPr>
        <p:txBody>
          <a:bodyPr/>
          <a:lstStyle/>
          <a:p>
            <a:r>
              <a:t>Title Text</a:t>
            </a:r>
          </a:p>
        </p:txBody>
      </p:sp>
      <p:sp>
        <p:nvSpPr>
          <p:cNvPr id="261" name="Body Level One…"/>
          <p:cNvSpPr>
            <a:spLocks noGrp="1"/>
          </p:cNvSpPr>
          <p:nvPr>
            <p:ph type="body" idx="1"/>
          </p:nvPr>
        </p:nvSpPr>
        <p:spPr>
          <a:prstGeom prst="rect">
            <a:avLst/>
          </a:prstGeom>
        </p:spPr>
        <p:txBody>
          <a:bodyPr anchor="t"/>
          <a:lstStyle>
            <a:lvl1pPr marL="444500" indent="-444500">
              <a:spcBef>
                <a:spcPts val="1000"/>
              </a:spcBef>
              <a:defRPr sz="5600"/>
            </a:lvl1pPr>
            <a:lvl2pPr>
              <a:spcBef>
                <a:spcPts val="1000"/>
              </a:spcBef>
              <a:defRPr sz="4800"/>
            </a:lvl2pPr>
            <a:lvl3pPr>
              <a:spcBef>
                <a:spcPts val="1000"/>
              </a:spcBef>
            </a:lvl3pPr>
            <a:lvl4pPr>
              <a:spcBef>
                <a:spcPts val="1000"/>
              </a:spcBef>
            </a:lvl4pPr>
            <a:lvl5pPr>
              <a:spcBef>
                <a:spcPts val="1000"/>
              </a:spcBef>
            </a:lvl5pPr>
          </a:lstStyle>
          <a:p>
            <a:r>
              <a:t>Body Level One</a:t>
            </a:r>
          </a:p>
          <a:p>
            <a:pPr lvl="1"/>
            <a:r>
              <a:t>Body Level Two</a:t>
            </a:r>
          </a:p>
          <a:p>
            <a:pPr lvl="2"/>
            <a:r>
              <a:t>Body Level Three</a:t>
            </a:r>
          </a:p>
          <a:p>
            <a:pPr lvl="3"/>
            <a:r>
              <a:t>Body Level Four</a:t>
            </a:r>
          </a:p>
          <a:p>
            <a:pPr lvl="4"/>
            <a:r>
              <a:t>Body Level Five</a:t>
            </a:r>
          </a:p>
        </p:txBody>
      </p:sp>
      <p:sp>
        <p:nvSpPr>
          <p:cNvPr id="262"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69" name="Rectangle"/>
          <p:cNvSpPr/>
          <p:nvPr/>
        </p:nvSpPr>
        <p:spPr>
          <a:xfrm>
            <a:off x="-107" y="8395306"/>
            <a:ext cx="13004801" cy="139095"/>
          </a:xfrm>
          <a:prstGeom prst="rect">
            <a:avLst/>
          </a:prstGeom>
          <a:solidFill>
            <a:srgbClr val="4DB6AC"/>
          </a:solidFill>
          <a:ln w="12700">
            <a:miter lim="400000"/>
          </a:ln>
        </p:spPr>
        <p:txBody>
          <a:bodyPr lIns="65023" tIns="65023" rIns="65023" bIns="65023" anchor="ctr"/>
          <a:lstStyle/>
          <a:p>
            <a:pPr algn="l" defTabSz="1733973">
              <a:defRPr sz="2600">
                <a:latin typeface="Arial"/>
                <a:ea typeface="Arial"/>
                <a:cs typeface="Arial"/>
                <a:sym typeface="Arial"/>
              </a:defRPr>
            </a:pPr>
            <a:endParaRPr/>
          </a:p>
        </p:txBody>
      </p:sp>
      <p:sp>
        <p:nvSpPr>
          <p:cNvPr id="270" name="Title Text"/>
          <p:cNvSpPr>
            <a:spLocks noGrp="1"/>
          </p:cNvSpPr>
          <p:nvPr>
            <p:ph type="title"/>
          </p:nvPr>
        </p:nvSpPr>
        <p:spPr>
          <a:xfrm>
            <a:off x="443306" y="1852124"/>
            <a:ext cx="12118188" cy="1006081"/>
          </a:xfrm>
          <a:prstGeom prst="rect">
            <a:avLst/>
          </a:prstGeom>
        </p:spPr>
        <p:txBody>
          <a:bodyPr lIns="130026" tIns="130026" rIns="130026" bIns="130026" anchor="t"/>
          <a:lstStyle>
            <a:lvl1pPr algn="l" defTabSz="1733973">
              <a:defRPr sz="6800" b="1">
                <a:solidFill>
                  <a:srgbClr val="EF6C00"/>
                </a:solidFill>
                <a:latin typeface="PT Sans Narrow"/>
                <a:ea typeface="PT Sans Narrow"/>
                <a:cs typeface="PT Sans Narrow"/>
                <a:sym typeface="PT Sans Narrow"/>
              </a:defRPr>
            </a:lvl1pPr>
          </a:lstStyle>
          <a:p>
            <a:r>
              <a:t>Title Text</a:t>
            </a:r>
          </a:p>
        </p:txBody>
      </p:sp>
      <p:sp>
        <p:nvSpPr>
          <p:cNvPr id="271" name="Body Level One…"/>
          <p:cNvSpPr>
            <a:spLocks noGrp="1"/>
          </p:cNvSpPr>
          <p:nvPr>
            <p:ph type="body" idx="1"/>
          </p:nvPr>
        </p:nvSpPr>
        <p:spPr>
          <a:xfrm>
            <a:off x="443306" y="3020195"/>
            <a:ext cx="12118188" cy="4697174"/>
          </a:xfrm>
          <a:prstGeom prst="rect">
            <a:avLst/>
          </a:prstGeom>
        </p:spPr>
        <p:txBody>
          <a:bodyPr lIns="130026" tIns="130026" rIns="130026" bIns="130026" anchor="t"/>
          <a:lstStyle>
            <a:lvl1pPr marL="0" indent="0" defTabSz="1733973">
              <a:lnSpc>
                <a:spcPct val="115000"/>
              </a:lnSpc>
              <a:spcBef>
                <a:spcPts val="3000"/>
              </a:spcBef>
              <a:buSzTx/>
              <a:buNone/>
              <a:defRPr sz="3400">
                <a:solidFill>
                  <a:srgbClr val="695D46"/>
                </a:solidFill>
                <a:latin typeface="Open Sans"/>
                <a:ea typeface="Open Sans"/>
                <a:cs typeface="Open Sans"/>
                <a:sym typeface="Open Sans"/>
              </a:defRPr>
            </a:lvl1pPr>
            <a:lvl2pPr marL="0" indent="0" defTabSz="1733973">
              <a:lnSpc>
                <a:spcPct val="115000"/>
              </a:lnSpc>
              <a:spcBef>
                <a:spcPts val="3000"/>
              </a:spcBef>
              <a:buSzTx/>
              <a:buNone/>
              <a:defRPr sz="3400">
                <a:solidFill>
                  <a:srgbClr val="695D46"/>
                </a:solidFill>
                <a:latin typeface="Open Sans"/>
                <a:ea typeface="Open Sans"/>
                <a:cs typeface="Open Sans"/>
                <a:sym typeface="Open Sans"/>
              </a:defRPr>
            </a:lvl2pPr>
            <a:lvl3pPr marL="0" indent="0" defTabSz="1733973">
              <a:lnSpc>
                <a:spcPct val="115000"/>
              </a:lnSpc>
              <a:spcBef>
                <a:spcPts val="3000"/>
              </a:spcBef>
              <a:buSzTx/>
              <a:buNone/>
              <a:defRPr sz="3400">
                <a:solidFill>
                  <a:srgbClr val="695D46"/>
                </a:solidFill>
                <a:latin typeface="Open Sans"/>
                <a:ea typeface="Open Sans"/>
                <a:cs typeface="Open Sans"/>
                <a:sym typeface="Open Sans"/>
              </a:defRPr>
            </a:lvl3pPr>
            <a:lvl4pPr marL="0" indent="0" defTabSz="1733973">
              <a:lnSpc>
                <a:spcPct val="115000"/>
              </a:lnSpc>
              <a:spcBef>
                <a:spcPts val="3000"/>
              </a:spcBef>
              <a:buSzTx/>
              <a:buNone/>
              <a:defRPr sz="3400">
                <a:solidFill>
                  <a:srgbClr val="695D46"/>
                </a:solidFill>
                <a:latin typeface="Open Sans"/>
                <a:ea typeface="Open Sans"/>
                <a:cs typeface="Open Sans"/>
                <a:sym typeface="Open Sans"/>
              </a:defRPr>
            </a:lvl4pPr>
            <a:lvl5pPr marL="0" indent="0" defTabSz="1733973">
              <a:lnSpc>
                <a:spcPct val="115000"/>
              </a:lnSpc>
              <a:spcBef>
                <a:spcPts val="3000"/>
              </a:spcBef>
              <a:buSzTx/>
              <a:buNone/>
              <a:defRPr sz="3400">
                <a:solidFill>
                  <a:srgbClr val="695D46"/>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272" name="Slide Number"/>
          <p:cNvSpPr>
            <a:spLocks noGrp="1"/>
          </p:cNvSpPr>
          <p:nvPr>
            <p:ph type="sldNum" sz="quarter" idx="2"/>
          </p:nvPr>
        </p:nvSpPr>
        <p:spPr>
          <a:xfrm>
            <a:off x="12303064" y="7861496"/>
            <a:ext cx="527027" cy="539454"/>
          </a:xfrm>
          <a:prstGeom prst="rect">
            <a:avLst/>
          </a:prstGeom>
        </p:spPr>
        <p:txBody>
          <a:bodyPr lIns="130026" tIns="130026" rIns="130026" bIns="130026" anchor="ctr"/>
          <a:lstStyle>
            <a:lvl1pPr algn="r" defTabSz="1733973">
              <a:defRPr>
                <a:solidFill>
                  <a:srgbClr val="695D46"/>
                </a:solidFill>
                <a:latin typeface="Open Sans"/>
                <a:ea typeface="Open Sans"/>
                <a:cs typeface="Open Sans"/>
                <a:sym typeface="Open Sans"/>
              </a:defRPr>
            </a:lvl1p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nchor="t"/>
          <a:lstStyle>
            <a:lvl1pPr marL="444500" indent="-444500">
              <a:spcBef>
                <a:spcPts val="2200"/>
              </a:spcBef>
              <a:defRPr sz="5500"/>
            </a:lvl1pPr>
            <a:lvl2pPr>
              <a:spcBef>
                <a:spcPts val="2200"/>
              </a:spcBef>
              <a:defRPr sz="4500"/>
            </a:lvl2pPr>
            <a:lvl3pPr>
              <a:spcBef>
                <a:spcPts val="2200"/>
              </a:spcBef>
            </a:lvl3pPr>
            <a:lvl4pPr>
              <a:spcBef>
                <a:spcPts val="2200"/>
              </a:spcBef>
            </a:lvl4pPr>
            <a:lvl5pPr>
              <a:spcBef>
                <a:spcPts val="2200"/>
              </a:spcBef>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290945" marR="0" indent="-290945"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24.png"/><Relationship Id="rId10" Type="http://schemas.openxmlformats.org/officeDocument/2006/relationships/image" Target="../media/image35.png"/><Relationship Id="rId4" Type="http://schemas.openxmlformats.org/officeDocument/2006/relationships/image" Target="../media/image23.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print.iacr.org/2016/635"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arxiv.org/abs/1611.06952" TargetMode="External"/><Relationship Id="rId5" Type="http://schemas.openxmlformats.org/officeDocument/2006/relationships/hyperlink" Target="https://arxiv.org/abs/1702.07521" TargetMode="External"/><Relationship Id="rId4" Type="http://schemas.openxmlformats.org/officeDocument/2006/relationships/hyperlink" Target="https://arxiv.org/abs/1702.0871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tiff"/><Relationship Id="rId5" Type="http://schemas.openxmlformats.org/officeDocument/2006/relationships/image" Target="../media/image12.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pasted-image.jpg" descr="pasted-image.jpg"/>
          <p:cNvPicPr>
            <a:picLocks noChangeAspect="1"/>
          </p:cNvPicPr>
          <p:nvPr/>
        </p:nvPicPr>
        <p:blipFill>
          <a:blip r:embed="rId3" cstate="print">
            <a:alphaModFix amt="22751"/>
            <a:extLst/>
          </a:blip>
          <a:stretch>
            <a:fillRect/>
          </a:stretch>
        </p:blipFill>
        <p:spPr>
          <a:xfrm>
            <a:off x="7549990" y="4639358"/>
            <a:ext cx="5080001" cy="5080001"/>
          </a:xfrm>
          <a:prstGeom prst="rect">
            <a:avLst/>
          </a:prstGeom>
          <a:ln w="12700">
            <a:miter lim="400000"/>
          </a:ln>
        </p:spPr>
      </p:pic>
      <p:pic>
        <p:nvPicPr>
          <p:cNvPr id="282" name="pasted-image.jpg" descr="pasted-image.jpg"/>
          <p:cNvPicPr>
            <a:picLocks noChangeAspect="1"/>
          </p:cNvPicPr>
          <p:nvPr/>
        </p:nvPicPr>
        <p:blipFill>
          <a:blip r:embed="rId4" cstate="print">
            <a:alphaModFix amt="24226"/>
            <a:extLst/>
          </a:blip>
          <a:stretch>
            <a:fillRect/>
          </a:stretch>
        </p:blipFill>
        <p:spPr>
          <a:xfrm>
            <a:off x="177651" y="5320264"/>
            <a:ext cx="8526566" cy="5043885"/>
          </a:xfrm>
          <a:prstGeom prst="rect">
            <a:avLst/>
          </a:prstGeom>
          <a:ln w="12700">
            <a:miter lim="400000"/>
          </a:ln>
        </p:spPr>
      </p:pic>
      <p:pic>
        <p:nvPicPr>
          <p:cNvPr id="283" name="pasted-image.jpg" descr="pasted-image.jpg"/>
          <p:cNvPicPr>
            <a:picLocks noChangeAspect="1"/>
          </p:cNvPicPr>
          <p:nvPr/>
        </p:nvPicPr>
        <p:blipFill>
          <a:blip r:embed="rId5" cstate="print">
            <a:alphaModFix amt="51051"/>
            <a:extLst/>
          </a:blip>
          <a:stretch>
            <a:fillRect/>
          </a:stretch>
        </p:blipFill>
        <p:spPr>
          <a:xfrm>
            <a:off x="7369755" y="-19908"/>
            <a:ext cx="5993915" cy="5794118"/>
          </a:xfrm>
          <a:prstGeom prst="rect">
            <a:avLst/>
          </a:prstGeom>
          <a:ln w="12700">
            <a:miter lim="400000"/>
          </a:ln>
        </p:spPr>
      </p:pic>
      <p:pic>
        <p:nvPicPr>
          <p:cNvPr id="284" name="j0321042.jpg" descr="j0321042.jpg"/>
          <p:cNvPicPr>
            <a:picLocks noChangeAspect="1"/>
          </p:cNvPicPr>
          <p:nvPr/>
        </p:nvPicPr>
        <p:blipFill>
          <a:blip r:embed="rId6" cstate="print">
            <a:alphaModFix amt="32613"/>
            <a:extLst/>
          </a:blip>
          <a:stretch>
            <a:fillRect/>
          </a:stretch>
        </p:blipFill>
        <p:spPr>
          <a:xfrm>
            <a:off x="4150" y="-4250"/>
            <a:ext cx="7620001" cy="5435601"/>
          </a:xfrm>
          <a:prstGeom prst="rect">
            <a:avLst/>
          </a:prstGeom>
          <a:ln w="12700">
            <a:miter lim="400000"/>
          </a:ln>
        </p:spPr>
      </p:pic>
      <p:sp>
        <p:nvSpPr>
          <p:cNvPr id="285" name="Sealed-Glass Proofs:…"/>
          <p:cNvSpPr>
            <a:spLocks noGrp="1"/>
          </p:cNvSpPr>
          <p:nvPr>
            <p:ph type="title"/>
          </p:nvPr>
        </p:nvSpPr>
        <p:spPr>
          <a:xfrm>
            <a:off x="714581" y="2014220"/>
            <a:ext cx="11575638" cy="3026536"/>
          </a:xfrm>
          <a:prstGeom prst="rect">
            <a:avLst/>
          </a:prstGeom>
          <a:solidFill>
            <a:srgbClr val="F5D973">
              <a:alpha val="83000"/>
            </a:srgbClr>
          </a:solidFill>
          <a:ln w="9525">
            <a:round/>
          </a:ln>
        </p:spPr>
        <p:txBody>
          <a:bodyPr/>
          <a:lstStyle/>
          <a:p>
            <a:pPr defTabSz="525779">
              <a:defRPr sz="7200" b="1">
                <a:latin typeface="Helvetica"/>
                <a:ea typeface="Helvetica"/>
                <a:cs typeface="Helvetica"/>
                <a:sym typeface="Helvetica"/>
              </a:defRPr>
            </a:pPr>
            <a:r>
              <a:rPr dirty="0"/>
              <a:t>Sealed-Glass Proofs:</a:t>
            </a:r>
          </a:p>
          <a:p>
            <a:pPr defTabSz="525779">
              <a:defRPr sz="5760" b="1">
                <a:latin typeface="Helvetica"/>
                <a:ea typeface="Helvetica"/>
                <a:cs typeface="Helvetica"/>
                <a:sym typeface="Helvetica"/>
              </a:defRPr>
            </a:pPr>
            <a:r>
              <a:rPr dirty="0"/>
              <a:t>What can we do with SGX without confidentiality?</a:t>
            </a:r>
          </a:p>
        </p:txBody>
      </p:sp>
      <p:sp>
        <p:nvSpPr>
          <p:cNvPr id="286" name="Florian Tramèr, Fan Zhang, Huang Lin, Jean-Pierre Hubaux, Ari Juels, and Elaine Shi.…"/>
          <p:cNvSpPr/>
          <p:nvPr/>
        </p:nvSpPr>
        <p:spPr>
          <a:xfrm>
            <a:off x="399940" y="6430545"/>
            <a:ext cx="12204921" cy="24378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3200" b="1">
                <a:latin typeface="Arial"/>
                <a:ea typeface="Arial"/>
                <a:cs typeface="Arial"/>
                <a:sym typeface="Arial"/>
              </a:defRPr>
            </a:pPr>
            <a:r>
              <a:t>Florian Tramèr, </a:t>
            </a:r>
            <a:r>
              <a:rPr u="sng"/>
              <a:t>Fan Zhang</a:t>
            </a:r>
            <a:r>
              <a:t>, Huang Lin, Jean-Pierre Hubaux, Ari Juels, and Elaine Shi.</a:t>
            </a:r>
          </a:p>
          <a:p>
            <a:pPr algn="l">
              <a:defRPr sz="3200" b="1">
                <a:latin typeface="Arial"/>
                <a:ea typeface="Arial"/>
                <a:cs typeface="Arial"/>
                <a:sym typeface="Arial"/>
              </a:defRPr>
            </a:pPr>
            <a:r>
              <a:t/>
            </a:r>
            <a:br/>
            <a:r>
              <a:rPr b="0" i="1"/>
              <a:t>Sealed-Glass Proofs: Using Transparent Enclaves to Prove and Sell Knowledge. </a:t>
            </a:r>
            <a:r>
              <a:rPr b="0"/>
              <a:t>EuroS&amp;P ’17. (https://eprint.iacr.org/2016/635)</a:t>
            </a:r>
          </a:p>
        </p:txBody>
      </p:sp>
      <p:sp>
        <p:nvSpPr>
          <p:cNvPr id="2" name="Slide Number Placeholder 1"/>
          <p:cNvSpPr>
            <a:spLocks noGrp="1"/>
          </p:cNvSpPr>
          <p:nvPr>
            <p:ph type="sldNum" sz="quarter" idx="2"/>
          </p:nvPr>
        </p:nvSpPr>
        <p:spPr/>
        <p:txBody>
          <a:bodyPr/>
          <a:lstStyle/>
          <a:p>
            <a:fld id="{86CB4B4D-7CA3-9044-876B-883B54F8677D}" type="slidenum">
              <a:rPr lang="uk-UA" smtClean="0"/>
              <a:pPr/>
              <a:t>1</a:t>
            </a:fld>
            <a:endParaRPr lang="uk-UA"/>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Model: P can observe but can't modify once inpP  committed"/>
          <p:cNvSpPr>
            <a:spLocks noGrp="1"/>
          </p:cNvSpPr>
          <p:nvPr>
            <p:ph type="body" sz="quarter" idx="1"/>
          </p:nvPr>
        </p:nvSpPr>
        <p:spPr>
          <a:xfrm>
            <a:off x="952500" y="1786004"/>
            <a:ext cx="11337036" cy="1370100"/>
          </a:xfrm>
          <a:prstGeom prst="rect">
            <a:avLst/>
          </a:prstGeom>
        </p:spPr>
        <p:txBody>
          <a:bodyPr>
            <a:normAutofit/>
          </a:bodyPr>
          <a:lstStyle/>
          <a:p>
            <a:pPr defTabSz="554990">
              <a:lnSpc>
                <a:spcPct val="70000"/>
              </a:lnSpc>
              <a:spcBef>
                <a:spcPts val="400"/>
              </a:spcBef>
              <a:defRPr sz="5225"/>
            </a:pPr>
            <a:r>
              <a:rPr lang="en-US" sz="4800" dirty="0" smtClean="0">
                <a:ea typeface="Helvetica"/>
                <a:cs typeface="Helvetica"/>
                <a:sym typeface="Helvetica"/>
              </a:rPr>
              <a:t>Problem</a:t>
            </a:r>
            <a:r>
              <a:rPr sz="4800" b="1" dirty="0" smtClean="0">
                <a:ea typeface="Helvetica"/>
                <a:cs typeface="Helvetica"/>
                <a:sym typeface="Helvetica"/>
              </a:rPr>
              <a:t>: </a:t>
            </a:r>
            <a:r>
              <a:rPr sz="4800" dirty="0" smtClean="0">
                <a:solidFill>
                  <a:srgbClr val="986B14"/>
                </a:solidFill>
                <a:latin typeface="Apple Chancery"/>
                <a:ea typeface="Apple Chancery"/>
                <a:cs typeface="Apple Chancery"/>
                <a:sym typeface="Apple Chancery"/>
              </a:rPr>
              <a:t>P</a:t>
            </a:r>
            <a:r>
              <a:rPr sz="4800" dirty="0" smtClean="0"/>
              <a:t> can observe </a:t>
            </a:r>
            <a:r>
              <a:rPr lang="en-US" sz="4800" dirty="0" err="1" smtClean="0"/>
              <a:t>inp</a:t>
            </a:r>
            <a:r>
              <a:rPr lang="en-US" sz="4800" baseline="-5999" dirty="0" err="1" smtClean="0">
                <a:solidFill>
                  <a:srgbClr val="986B14"/>
                </a:solidFill>
                <a:latin typeface="Apple Chancery"/>
                <a:ea typeface="Apple Chancery"/>
                <a:cs typeface="Apple Chancery"/>
                <a:sym typeface="Apple Chancery"/>
              </a:rPr>
              <a:t>V</a:t>
            </a:r>
            <a:endParaRPr lang="en-US" sz="4800" baseline="-5999" dirty="0" smtClean="0">
              <a:solidFill>
                <a:srgbClr val="986B14"/>
              </a:solidFill>
              <a:latin typeface="Apple Chancery"/>
              <a:ea typeface="Apple Chancery"/>
              <a:cs typeface="Apple Chancery"/>
              <a:sym typeface="Apple Chancery"/>
            </a:endParaRPr>
          </a:p>
        </p:txBody>
      </p:sp>
      <p:sp>
        <p:nvSpPr>
          <p:cNvPr id="483" name="Rectangle"/>
          <p:cNvSpPr/>
          <p:nvPr/>
        </p:nvSpPr>
        <p:spPr>
          <a:xfrm>
            <a:off x="4007965" y="3566638"/>
            <a:ext cx="5268269" cy="3730274"/>
          </a:xfrm>
          <a:prstGeom prst="rect">
            <a:avLst/>
          </a:prstGeom>
          <a:gradFill>
            <a:gsLst>
              <a:gs pos="0">
                <a:srgbClr val="FFFFFF">
                  <a:alpha val="90674"/>
                </a:srgbClr>
              </a:gs>
              <a:gs pos="100000">
                <a:srgbClr val="DCDEE0">
                  <a:alpha val="90674"/>
                </a:srgbClr>
              </a:gs>
            </a:gsLst>
            <a:lin ang="5400000"/>
          </a:gradFill>
          <a:ln w="25400">
            <a:solidFill>
              <a:srgbClr val="85888D">
                <a:alpha val="90674"/>
              </a:srgbClr>
            </a:solidFill>
            <a:miter lim="400000"/>
          </a:ln>
          <a:effectLst>
            <a:outerShdw blurRad="88900" dir="5400000" rotWithShape="0">
              <a:srgbClr val="000000">
                <a:alpha val="50000"/>
              </a:srgbClr>
            </a:outerShdw>
          </a:effectLst>
        </p:spPr>
        <p:txBody>
          <a:bodyPr lIns="50800" tIns="50800" rIns="50800" bIns="50800" anchor="ctr"/>
          <a:lstStyle/>
          <a:p>
            <a:pPr>
              <a:defRPr sz="2400"/>
            </a:pPr>
            <a:endParaRPr/>
          </a:p>
        </p:txBody>
      </p:sp>
      <p:sp>
        <p:nvSpPr>
          <p:cNvPr id="484" name="Line"/>
          <p:cNvSpPr/>
          <p:nvPr/>
        </p:nvSpPr>
        <p:spPr>
          <a:xfrm>
            <a:off x="2856807" y="4819165"/>
            <a:ext cx="3555151" cy="1"/>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485" name="Line"/>
          <p:cNvSpPr/>
          <p:nvPr/>
        </p:nvSpPr>
        <p:spPr>
          <a:xfrm flipH="1">
            <a:off x="6356867" y="5529377"/>
            <a:ext cx="4081071" cy="1"/>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486" name="Line"/>
          <p:cNvSpPr/>
          <p:nvPr/>
        </p:nvSpPr>
        <p:spPr>
          <a:xfrm flipH="1" flipV="1">
            <a:off x="2673619" y="6613620"/>
            <a:ext cx="7657561" cy="1"/>
          </a:xfrm>
          <a:prstGeom prst="line">
            <a:avLst/>
          </a:prstGeom>
          <a:ln w="127000">
            <a:solidFill>
              <a:srgbClr val="000000"/>
            </a:solidFill>
            <a:miter lim="400000"/>
            <a:headEnd type="triangle"/>
            <a:tailEnd type="triangle"/>
          </a:ln>
        </p:spPr>
        <p:txBody>
          <a:bodyPr lIns="50800" tIns="50800" rIns="50800" bIns="50800" anchor="ctr"/>
          <a:lstStyle/>
          <a:p>
            <a:pPr>
              <a:defRPr sz="2400"/>
            </a:pPr>
            <a:endParaRPr/>
          </a:p>
        </p:txBody>
      </p:sp>
      <p:sp>
        <p:nvSpPr>
          <p:cNvPr id="487" name="V"/>
          <p:cNvSpPr/>
          <p:nvPr/>
        </p:nvSpPr>
        <p:spPr>
          <a:xfrm>
            <a:off x="11531526" y="6092623"/>
            <a:ext cx="903462" cy="191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000">
                <a:solidFill>
                  <a:srgbClr val="986B14"/>
                </a:solidFill>
                <a:latin typeface="Apple Chancery"/>
                <a:ea typeface="Apple Chancery"/>
                <a:cs typeface="Apple Chancery"/>
                <a:sym typeface="Apple Chancery"/>
              </a:defRPr>
            </a:lvl1pPr>
          </a:lstStyle>
          <a:p>
            <a:r>
              <a:t>V</a:t>
            </a:r>
          </a:p>
        </p:txBody>
      </p:sp>
      <p:grpSp>
        <p:nvGrpSpPr>
          <p:cNvPr id="490" name="Group"/>
          <p:cNvGrpSpPr/>
          <p:nvPr/>
        </p:nvGrpSpPr>
        <p:grpSpPr>
          <a:xfrm>
            <a:off x="9378568" y="4633085"/>
            <a:ext cx="1012011" cy="1018878"/>
            <a:chOff x="0" y="0"/>
            <a:chExt cx="1012010" cy="1018876"/>
          </a:xfrm>
        </p:grpSpPr>
        <p:sp>
          <p:nvSpPr>
            <p:cNvPr id="488" name="Group"/>
            <p:cNvSpPr/>
            <p:nvPr/>
          </p:nvSpPr>
          <p:spPr>
            <a:xfrm>
              <a:off x="-1" y="0"/>
              <a:ext cx="749352" cy="6477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inp</a:t>
              </a:r>
            </a:p>
          </p:txBody>
        </p:sp>
        <p:sp>
          <p:nvSpPr>
            <p:cNvPr id="489" name="V"/>
            <p:cNvSpPr/>
            <p:nvPr/>
          </p:nvSpPr>
          <p:spPr>
            <a:xfrm>
              <a:off x="582045" y="193376"/>
              <a:ext cx="429966"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rgbClr val="986B14"/>
                  </a:solidFill>
                  <a:latin typeface="Apple Chancery"/>
                  <a:ea typeface="Apple Chancery"/>
                  <a:cs typeface="Apple Chancery"/>
                  <a:sym typeface="Apple Chancery"/>
                </a:defRPr>
              </a:lvl1pPr>
            </a:lstStyle>
            <a:p>
              <a:r>
                <a:t>V</a:t>
              </a:r>
            </a:p>
          </p:txBody>
        </p:sp>
      </p:grpSp>
      <p:sp>
        <p:nvSpPr>
          <p:cNvPr id="491" name="P"/>
          <p:cNvSpPr/>
          <p:nvPr/>
        </p:nvSpPr>
        <p:spPr>
          <a:xfrm>
            <a:off x="574649" y="6092623"/>
            <a:ext cx="878905" cy="191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000">
                <a:solidFill>
                  <a:srgbClr val="986A14"/>
                </a:solidFill>
                <a:latin typeface="Apple Chancery"/>
                <a:ea typeface="Apple Chancery"/>
                <a:cs typeface="Apple Chancery"/>
                <a:sym typeface="Apple Chancery"/>
              </a:defRPr>
            </a:lvl1pPr>
          </a:lstStyle>
          <a:p>
            <a:r>
              <a:t>P</a:t>
            </a:r>
          </a:p>
        </p:txBody>
      </p:sp>
      <p:grpSp>
        <p:nvGrpSpPr>
          <p:cNvPr id="494" name="Group"/>
          <p:cNvGrpSpPr/>
          <p:nvPr/>
        </p:nvGrpSpPr>
        <p:grpSpPr>
          <a:xfrm>
            <a:off x="2774245" y="3996506"/>
            <a:ext cx="1031465" cy="982142"/>
            <a:chOff x="0" y="0"/>
            <a:chExt cx="1031464" cy="982140"/>
          </a:xfrm>
        </p:grpSpPr>
        <p:sp>
          <p:nvSpPr>
            <p:cNvPr id="492" name="P"/>
            <p:cNvSpPr/>
            <p:nvPr/>
          </p:nvSpPr>
          <p:spPr>
            <a:xfrm>
              <a:off x="611322" y="156640"/>
              <a:ext cx="420143"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rgbClr val="986A14"/>
                  </a:solidFill>
                  <a:latin typeface="Apple Chancery"/>
                  <a:ea typeface="Apple Chancery"/>
                  <a:cs typeface="Apple Chancery"/>
                  <a:sym typeface="Apple Chancery"/>
                </a:defRPr>
              </a:lvl1pPr>
            </a:lstStyle>
            <a:p>
              <a:r>
                <a:t>P</a:t>
              </a:r>
            </a:p>
          </p:txBody>
        </p:sp>
        <p:sp>
          <p:nvSpPr>
            <p:cNvPr id="493" name="inp"/>
            <p:cNvSpPr/>
            <p:nvPr/>
          </p:nvSpPr>
          <p:spPr>
            <a:xfrm>
              <a:off x="-1" y="0"/>
              <a:ext cx="749352"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inp</a:t>
              </a:r>
            </a:p>
          </p:txBody>
        </p:sp>
      </p:grpSp>
      <p:sp>
        <p:nvSpPr>
          <p:cNvPr id="495" name="FSGP[P, V, prog]"/>
          <p:cNvSpPr/>
          <p:nvPr/>
        </p:nvSpPr>
        <p:spPr>
          <a:xfrm>
            <a:off x="4949348" y="3553938"/>
            <a:ext cx="3435804" cy="8255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prog]</a:t>
            </a:r>
          </a:p>
        </p:txBody>
      </p:sp>
      <p:sp>
        <p:nvSpPr>
          <p:cNvPr id="496" name="outp=prog(inpP, inpV)"/>
          <p:cNvSpPr/>
          <p:nvPr/>
        </p:nvSpPr>
        <p:spPr>
          <a:xfrm>
            <a:off x="4878824" y="5870178"/>
            <a:ext cx="3794856"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3000"/>
            </a:pPr>
            <a:r>
              <a:t>outp=prog(inp</a:t>
            </a:r>
            <a:r>
              <a:rPr baseline="-5999">
                <a:solidFill>
                  <a:srgbClr val="986B14"/>
                </a:solidFill>
                <a:latin typeface="Apple Chancery"/>
                <a:ea typeface="Apple Chancery"/>
                <a:cs typeface="Apple Chancery"/>
                <a:sym typeface="Apple Chancery"/>
              </a:rPr>
              <a:t>P</a:t>
            </a:r>
            <a:r>
              <a:t>, inp</a:t>
            </a:r>
            <a:r>
              <a:rPr baseline="-5999">
                <a:solidFill>
                  <a:srgbClr val="986B14"/>
                </a:solidFill>
                <a:latin typeface="Apple Chancery"/>
                <a:ea typeface="Apple Chancery"/>
                <a:cs typeface="Apple Chancery"/>
                <a:sym typeface="Apple Chancery"/>
              </a:rPr>
              <a:t>V</a:t>
            </a:r>
            <a:r>
              <a:t>)</a:t>
            </a:r>
          </a:p>
        </p:txBody>
      </p:sp>
      <p:sp>
        <p:nvSpPr>
          <p:cNvPr id="497" name="Rectangle"/>
          <p:cNvSpPr/>
          <p:nvPr/>
        </p:nvSpPr>
        <p:spPr>
          <a:xfrm>
            <a:off x="4844350" y="3674588"/>
            <a:ext cx="3645800" cy="584201"/>
          </a:xfrm>
          <a:prstGeom prst="rect">
            <a:avLst/>
          </a:prstGeom>
          <a:ln w="25400">
            <a:solidFill>
              <a:srgbClr val="85888D"/>
            </a:solidFill>
            <a:miter lim="400000"/>
          </a:ln>
        </p:spPr>
        <p:txBody>
          <a:bodyPr lIns="50800" tIns="50800" rIns="50800" bIns="50800" anchor="ctr"/>
          <a:lstStyle/>
          <a:p>
            <a:pPr>
              <a:defRPr sz="2400"/>
            </a:pPr>
            <a:endParaRPr/>
          </a:p>
        </p:txBody>
      </p:sp>
      <p:pic>
        <p:nvPicPr>
          <p:cNvPr id="498" name="image40.png" descr="image40.png"/>
          <p:cNvPicPr>
            <a:picLocks noChangeAspect="1"/>
          </p:cNvPicPr>
          <p:nvPr/>
        </p:nvPicPr>
        <p:blipFill>
          <a:blip r:embed="rId3" cstate="print">
            <a:extLst/>
          </a:blip>
          <a:stretch>
            <a:fillRect/>
          </a:stretch>
        </p:blipFill>
        <p:spPr>
          <a:xfrm>
            <a:off x="11307648" y="4756701"/>
            <a:ext cx="1351219" cy="1545352"/>
          </a:xfrm>
          <a:prstGeom prst="rect">
            <a:avLst/>
          </a:prstGeom>
          <a:ln w="12700">
            <a:miter lim="400000"/>
          </a:ln>
        </p:spPr>
      </p:pic>
      <p:sp>
        <p:nvSpPr>
          <p:cNvPr id="501" name="Why “sealed glass” ?"/>
          <p:cNvSpPr/>
          <p:nvPr/>
        </p:nvSpPr>
        <p:spPr>
          <a:xfrm>
            <a:off x="952500" y="444500"/>
            <a:ext cx="11099800" cy="1036981"/>
          </a:xfrm>
          <a:prstGeom prst="rect">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Why “sealed glass” ?</a:t>
            </a:r>
          </a:p>
        </p:txBody>
      </p:sp>
      <p:pic>
        <p:nvPicPr>
          <p:cNvPr id="506" name="Line" descr="Line"/>
          <p:cNvPicPr>
            <a:picLocks/>
          </p:cNvPicPr>
          <p:nvPr/>
        </p:nvPicPr>
        <p:blipFill>
          <a:blip r:embed="rId5" cstate="print">
            <a:extLst/>
          </a:blip>
          <a:stretch>
            <a:fillRect/>
          </a:stretch>
        </p:blipFill>
        <p:spPr>
          <a:xfrm rot="10800000">
            <a:off x="4507806" y="5297005"/>
            <a:ext cx="1846384" cy="457904"/>
          </a:xfrm>
          <a:prstGeom prst="rect">
            <a:avLst/>
          </a:prstGeom>
        </p:spPr>
      </p:pic>
      <p:grpSp>
        <p:nvGrpSpPr>
          <p:cNvPr id="510" name="Group"/>
          <p:cNvGrpSpPr/>
          <p:nvPr/>
        </p:nvGrpSpPr>
        <p:grpSpPr>
          <a:xfrm>
            <a:off x="582445" y="3791573"/>
            <a:ext cx="4105435" cy="3119275"/>
            <a:chOff x="1083975" y="1593774"/>
            <a:chExt cx="4105433" cy="3119273"/>
          </a:xfrm>
        </p:grpSpPr>
        <p:pic>
          <p:nvPicPr>
            <p:cNvPr id="508" name="image28.png" descr="image28.png"/>
            <p:cNvPicPr>
              <a:picLocks noChangeAspect="1"/>
            </p:cNvPicPr>
            <p:nvPr/>
          </p:nvPicPr>
          <p:blipFill>
            <a:blip r:embed="rId6" cstate="print">
              <a:extLst/>
            </a:blip>
            <a:stretch>
              <a:fillRect/>
            </a:stretch>
          </p:blipFill>
          <p:spPr>
            <a:xfrm flipH="1">
              <a:off x="1083975" y="1798707"/>
              <a:ext cx="1699306" cy="2312539"/>
            </a:xfrm>
            <a:prstGeom prst="rect">
              <a:avLst/>
            </a:prstGeom>
            <a:ln w="12700" cap="flat">
              <a:noFill/>
              <a:miter lim="400000"/>
            </a:ln>
            <a:effectLst/>
          </p:spPr>
        </p:pic>
        <p:pic>
          <p:nvPicPr>
            <p:cNvPr id="509" name="image31.png" descr="image31.png"/>
            <p:cNvPicPr>
              <a:picLocks noChangeAspect="1"/>
            </p:cNvPicPr>
            <p:nvPr/>
          </p:nvPicPr>
          <p:blipFill>
            <a:blip r:embed="rId7" cstate="print">
              <a:extLst/>
            </a:blip>
            <a:srcRect/>
            <a:stretch>
              <a:fillRect/>
            </a:stretch>
          </p:blipFill>
          <p:spPr>
            <a:xfrm rot="13883198">
              <a:off x="2457824" y="2164363"/>
              <a:ext cx="2412184" cy="1978097"/>
            </a:xfrm>
            <a:prstGeom prst="rect">
              <a:avLst/>
            </a:prstGeom>
            <a:ln w="12700" cap="flat">
              <a:noFill/>
              <a:miter lim="400000"/>
            </a:ln>
            <a:effectLst/>
          </p:spPr>
        </p:pic>
      </p:grpSp>
      <p:sp>
        <p:nvSpPr>
          <p:cNvPr id="4" name="TextBox 3"/>
          <p:cNvSpPr txBox="1"/>
          <p:nvPr/>
        </p:nvSpPr>
        <p:spPr>
          <a:xfrm>
            <a:off x="1981543" y="7892359"/>
            <a:ext cx="9041711" cy="15799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smtClean="0">
                <a:ln>
                  <a:noFill/>
                </a:ln>
                <a:solidFill>
                  <a:srgbClr val="000000"/>
                </a:solidFill>
                <a:effectLst/>
                <a:uFillTx/>
                <a:latin typeface="+mn-lt"/>
                <a:ea typeface="+mn-ea"/>
                <a:cs typeface="+mn-cs"/>
                <a:sym typeface="Helvetica Light"/>
              </a:rPr>
              <a:t>Solution: </a:t>
            </a:r>
            <a:r>
              <a:rPr kumimoji="0" lang="en-US" sz="4800" b="0" i="0" u="none" strike="noStrike" cap="none" spc="0" normalizeH="0" baseline="0" dirty="0" smtClean="0">
                <a:ln>
                  <a:noFill/>
                </a:ln>
                <a:solidFill>
                  <a:srgbClr val="000000"/>
                </a:solidFill>
                <a:effectLst/>
                <a:uFillTx/>
                <a:latin typeface="Apple Chancery" charset="0"/>
                <a:ea typeface="Apple Chancery" charset="0"/>
                <a:cs typeface="Apple Chancery" charset="0"/>
                <a:sym typeface="Helvetica Light"/>
              </a:rPr>
              <a:t>P</a:t>
            </a:r>
            <a:r>
              <a:rPr kumimoji="0" lang="en-US" sz="4800" b="0" i="0" u="none" strike="noStrike" cap="none" spc="0" normalizeH="0" baseline="0" dirty="0" smtClean="0">
                <a:ln>
                  <a:noFill/>
                </a:ln>
                <a:solidFill>
                  <a:srgbClr val="000000"/>
                </a:solidFill>
                <a:effectLst/>
                <a:uFillTx/>
                <a:latin typeface="+mn-lt"/>
                <a:ea typeface="+mn-ea"/>
                <a:cs typeface="+mn-cs"/>
                <a:sym typeface="Helvetica Light"/>
              </a:rPr>
              <a:t> commits</a:t>
            </a:r>
            <a:r>
              <a:rPr kumimoji="0" lang="en-US" sz="4800" b="0" i="0" u="none" strike="noStrike" cap="none" spc="0" normalizeH="0" dirty="0" smtClean="0">
                <a:ln>
                  <a:noFill/>
                </a:ln>
                <a:solidFill>
                  <a:srgbClr val="000000"/>
                </a:solidFill>
                <a:effectLst/>
                <a:uFillTx/>
                <a:latin typeface="+mn-lt"/>
                <a:ea typeface="+mn-ea"/>
                <a:cs typeface="+mn-cs"/>
                <a:sym typeface="Helvetica Light"/>
              </a:rPr>
              <a:t> before seeing </a:t>
            </a:r>
            <a:r>
              <a:rPr kumimoji="0" lang="en-US" sz="4800" b="0" i="0" u="none" strike="noStrike" cap="none" spc="0" normalizeH="0" dirty="0" smtClean="0">
                <a:ln>
                  <a:noFill/>
                </a:ln>
                <a:solidFill>
                  <a:srgbClr val="000000"/>
                </a:solidFill>
                <a:effectLst/>
                <a:uFillTx/>
                <a:latin typeface="Apple Chancery" charset="0"/>
                <a:ea typeface="Apple Chancery" charset="0"/>
                <a:cs typeface="Apple Chancery" charset="0"/>
                <a:sym typeface="Helvetica Light"/>
              </a:rPr>
              <a:t>V</a:t>
            </a:r>
            <a:r>
              <a:rPr kumimoji="0" lang="en-US" sz="4800" b="0" i="0" u="none" strike="noStrike" cap="none" spc="0" normalizeH="0" dirty="0" smtClean="0">
                <a:ln>
                  <a:noFill/>
                </a:ln>
                <a:solidFill>
                  <a:srgbClr val="000000"/>
                </a:solidFill>
                <a:effectLst/>
                <a:uFillTx/>
                <a:latin typeface="+mn-lt"/>
                <a:ea typeface="+mn-ea"/>
                <a:cs typeface="+mn-cs"/>
                <a:sym typeface="Helvetica Light"/>
              </a:rPr>
              <a:t>’s input!</a:t>
            </a:r>
            <a:endParaRPr kumimoji="0" lang="en-US" sz="4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 name="Slide Number Placeholder 1"/>
          <p:cNvSpPr>
            <a:spLocks noGrp="1"/>
          </p:cNvSpPr>
          <p:nvPr>
            <p:ph type="sldNum" sz="quarter" idx="2"/>
          </p:nvPr>
        </p:nvSpPr>
        <p:spPr/>
        <p:txBody>
          <a:bodyPr/>
          <a:lstStyle/>
          <a:p>
            <a:fld id="{86CB4B4D-7CA3-9044-876B-883B54F8677D}" type="slidenum">
              <a:rPr lang="uk-UA" smtClean="0"/>
              <a:pPr/>
              <a:t>10</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1" nodeType="clickEffect">
                                  <p:stCondLst>
                                    <p:cond delay="0"/>
                                  </p:stCondLst>
                                  <p:iterate>
                                    <p:tmAbs val="0"/>
                                  </p:iterate>
                                  <p:childTnLst>
                                    <p:set>
                                      <p:cBhvr>
                                        <p:cTn id="14" fill="hold"/>
                                        <p:tgtEl>
                                          <p:spTgt spid="510"/>
                                        </p:tgtEl>
                                        <p:attrNameLst>
                                          <p:attrName>style.visibility</p:attrName>
                                        </p:attrNameLst>
                                      </p:cBhvr>
                                      <p:to>
                                        <p:strVal val="visible"/>
                                      </p:to>
                                    </p:set>
                                    <p:animEffect transition="in" filter="wipe(up)">
                                      <p:cBhvr>
                                        <p:cTn id="15" dur="1000"/>
                                        <p:tgtEl>
                                          <p:spTgt spid="510"/>
                                        </p:tgtEl>
                                      </p:cBhvr>
                                    </p:animEffect>
                                  </p:childTnLst>
                                </p:cTn>
                              </p:par>
                            </p:childTnLst>
                          </p:cTn>
                        </p:par>
                        <p:par>
                          <p:cTn id="16" fill="hold">
                            <p:stCondLst>
                              <p:cond delay="1000"/>
                            </p:stCondLst>
                            <p:childTnLst>
                              <p:par>
                                <p:cTn id="17" presetID="1" presetClass="entr" presetSubtype="0" fill="hold" grpId="2" nodeType="afterEffect">
                                  <p:stCondLst>
                                    <p:cond delay="0"/>
                                  </p:stCondLst>
                                  <p:iterate>
                                    <p:tmAbs val="0"/>
                                  </p:iterate>
                                  <p:childTnLst>
                                    <p:set>
                                      <p:cBhvr>
                                        <p:cTn id="18" fill="hold"/>
                                        <p:tgtEl>
                                          <p:spTgt spid="5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build="p" animBg="1"/>
      <p:bldP spid="506" grpId="2" animBg="1" advAuto="0"/>
      <p:bldP spid="510" grpId="1" animBg="1" advAuto="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progS(exploit) = &quot;true&quot;  iff exploit compromises software S…"/>
          <p:cNvSpPr>
            <a:spLocks noGrp="1"/>
          </p:cNvSpPr>
          <p:nvPr>
            <p:ph type="body" sz="quarter" idx="1"/>
          </p:nvPr>
        </p:nvSpPr>
        <p:spPr>
          <a:xfrm>
            <a:off x="965758" y="1766867"/>
            <a:ext cx="11099800" cy="2159716"/>
          </a:xfrm>
          <a:prstGeom prst="rect">
            <a:avLst/>
          </a:prstGeom>
        </p:spPr>
        <p:txBody>
          <a:bodyPr/>
          <a:lstStyle/>
          <a:p>
            <a:pPr marL="368934" indent="-368934" defTabSz="484886">
              <a:lnSpc>
                <a:spcPct val="90000"/>
              </a:lnSpc>
              <a:spcBef>
                <a:spcPts val="400"/>
              </a:spcBef>
              <a:defRPr sz="4565"/>
            </a:pPr>
            <a:r>
              <a:rPr b="1" dirty="0" err="1">
                <a:solidFill>
                  <a:schemeClr val="accent4"/>
                </a:solidFill>
                <a:latin typeface="Helvetica"/>
                <a:ea typeface="Helvetica"/>
                <a:cs typeface="Helvetica"/>
                <a:sym typeface="Helvetica"/>
              </a:rPr>
              <a:t>prog</a:t>
            </a:r>
            <a:r>
              <a:rPr b="1" baseline="-5999" dirty="0" err="1">
                <a:solidFill>
                  <a:schemeClr val="accent4"/>
                </a:solidFill>
                <a:latin typeface="Helvetica"/>
                <a:ea typeface="Helvetica"/>
                <a:cs typeface="Helvetica"/>
                <a:sym typeface="Helvetica"/>
              </a:rPr>
              <a:t>S</a:t>
            </a:r>
            <a:r>
              <a:rPr dirty="0"/>
              <a:t>(</a:t>
            </a:r>
            <a:r>
              <a:rPr b="1" dirty="0">
                <a:solidFill>
                  <a:schemeClr val="accent5"/>
                </a:solidFill>
                <a:latin typeface="Helvetica"/>
                <a:ea typeface="Helvetica"/>
                <a:cs typeface="Helvetica"/>
                <a:sym typeface="Helvetica"/>
              </a:rPr>
              <a:t>exploit</a:t>
            </a:r>
            <a:r>
              <a:rPr dirty="0"/>
              <a:t>) = "true" </a:t>
            </a:r>
            <a:br>
              <a:rPr dirty="0"/>
            </a:br>
            <a:r>
              <a:rPr dirty="0" err="1"/>
              <a:t>iff</a:t>
            </a:r>
            <a:r>
              <a:rPr dirty="0"/>
              <a:t> exploit compromises software </a:t>
            </a:r>
            <a:r>
              <a:rPr b="1" dirty="0">
                <a:solidFill>
                  <a:schemeClr val="accent4"/>
                </a:solidFill>
                <a:latin typeface="Helvetica"/>
                <a:ea typeface="Helvetica"/>
                <a:cs typeface="Helvetica"/>
                <a:sym typeface="Helvetica"/>
              </a:rPr>
              <a:t>S</a:t>
            </a:r>
          </a:p>
          <a:p>
            <a:pPr marL="932585" lvl="1" indent="-563650" defTabSz="484886">
              <a:lnSpc>
                <a:spcPct val="90000"/>
              </a:lnSpc>
              <a:spcBef>
                <a:spcPts val="800"/>
              </a:spcBef>
              <a:defRPr sz="4565"/>
            </a:pPr>
            <a:r>
              <a:rPr dirty="0"/>
              <a:t>E.g., SQL injection attack</a:t>
            </a:r>
          </a:p>
        </p:txBody>
      </p:sp>
      <p:sp>
        <p:nvSpPr>
          <p:cNvPr id="515" name="seller"/>
          <p:cNvSpPr/>
          <p:nvPr/>
        </p:nvSpPr>
        <p:spPr>
          <a:xfrm>
            <a:off x="633021" y="7550910"/>
            <a:ext cx="1158826"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pic>
        <p:nvPicPr>
          <p:cNvPr id="516" name="image40.png" descr="image40.png"/>
          <p:cNvPicPr>
            <a:picLocks noChangeAspect="1"/>
          </p:cNvPicPr>
          <p:nvPr/>
        </p:nvPicPr>
        <p:blipFill>
          <a:blip r:embed="rId3" cstate="print">
            <a:extLst/>
          </a:blip>
          <a:stretch>
            <a:fillRect/>
          </a:stretch>
        </p:blipFill>
        <p:spPr>
          <a:xfrm>
            <a:off x="11307648" y="5796605"/>
            <a:ext cx="1351219" cy="1545352"/>
          </a:xfrm>
          <a:prstGeom prst="rect">
            <a:avLst/>
          </a:prstGeom>
          <a:ln w="12700">
            <a:miter lim="400000"/>
          </a:ln>
        </p:spPr>
      </p:pic>
      <p:pic>
        <p:nvPicPr>
          <p:cNvPr id="517" name="image29.png" descr="image29.png"/>
          <p:cNvPicPr>
            <a:picLocks noChangeAspect="1"/>
          </p:cNvPicPr>
          <p:nvPr/>
        </p:nvPicPr>
        <p:blipFill>
          <a:blip r:embed="rId4" cstate="print">
            <a:extLst/>
          </a:blip>
          <a:stretch>
            <a:fillRect/>
          </a:stretch>
        </p:blipFill>
        <p:spPr>
          <a:xfrm>
            <a:off x="448318" y="5850239"/>
            <a:ext cx="1528233" cy="1719262"/>
          </a:xfrm>
          <a:prstGeom prst="rect">
            <a:avLst/>
          </a:prstGeom>
          <a:ln w="12700">
            <a:miter lim="400000"/>
          </a:ln>
        </p:spPr>
      </p:pic>
      <p:sp>
        <p:nvSpPr>
          <p:cNvPr id="518" name="buyer"/>
          <p:cNvSpPr/>
          <p:nvPr/>
        </p:nvSpPr>
        <p:spPr>
          <a:xfrm>
            <a:off x="11307648" y="7394803"/>
            <a:ext cx="1321049"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buyer</a:t>
            </a:r>
          </a:p>
        </p:txBody>
      </p:sp>
      <p:grpSp>
        <p:nvGrpSpPr>
          <p:cNvPr id="532" name="Group"/>
          <p:cNvGrpSpPr/>
          <p:nvPr/>
        </p:nvGrpSpPr>
        <p:grpSpPr>
          <a:xfrm>
            <a:off x="2355071" y="4593842"/>
            <a:ext cx="8787742" cy="4981416"/>
            <a:chOff x="0" y="0"/>
            <a:chExt cx="8787741" cy="4981415"/>
          </a:xfrm>
        </p:grpSpPr>
        <p:sp>
          <p:nvSpPr>
            <p:cNvPr id="519" name="Rectangle"/>
            <p:cNvSpPr/>
            <p:nvPr/>
          </p:nvSpPr>
          <p:spPr>
            <a:xfrm>
              <a:off x="1652893" y="12699"/>
              <a:ext cx="5268269" cy="4968716"/>
            </a:xfrm>
            <a:prstGeom prst="rect">
              <a:avLst/>
            </a:prstGeom>
            <a:gradFill flip="none" rotWithShape="1">
              <a:gsLst>
                <a:gs pos="0">
                  <a:srgbClr val="FFFFFF">
                    <a:alpha val="90674"/>
                  </a:srgbClr>
                </a:gs>
                <a:gs pos="100000">
                  <a:srgbClr val="DCDEE0">
                    <a:alpha val="90674"/>
                  </a:srgbClr>
                </a:gs>
              </a:gsLst>
              <a:lin ang="5400000" scaled="0"/>
            </a:gradFill>
            <a:ln w="25400" cap="flat">
              <a:solidFill>
                <a:srgbClr val="85888D">
                  <a:alpha val="90674"/>
                </a:srgbClr>
              </a:solidFill>
              <a:prstDash val="solid"/>
              <a:miter lim="400000"/>
            </a:ln>
            <a:effectLst>
              <a:outerShdw blurRad="88900" dir="5400000" rotWithShape="0">
                <a:srgbClr val="000000">
                  <a:alpha val="50000"/>
                </a:srgbClr>
              </a:outerShdw>
            </a:effectLst>
          </p:spPr>
          <p:txBody>
            <a:bodyPr wrap="square" lIns="50800" tIns="50800" rIns="50800" bIns="50800" numCol="1" anchor="ctr">
              <a:noAutofit/>
            </a:bodyPr>
            <a:lstStyle/>
            <a:p>
              <a:pPr>
                <a:defRPr sz="2400"/>
              </a:pPr>
              <a:endParaRPr/>
            </a:p>
          </p:txBody>
        </p:sp>
        <p:sp>
          <p:nvSpPr>
            <p:cNvPr id="520" name="Line"/>
            <p:cNvSpPr/>
            <p:nvPr/>
          </p:nvSpPr>
          <p:spPr>
            <a:xfrm>
              <a:off x="501735" y="1265227"/>
              <a:ext cx="3555152"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521" name="Line"/>
            <p:cNvSpPr/>
            <p:nvPr/>
          </p:nvSpPr>
          <p:spPr>
            <a:xfrm flipH="1" flipV="1">
              <a:off x="318548" y="3059682"/>
              <a:ext cx="7657561" cy="1"/>
            </a:xfrm>
            <a:prstGeom prst="line">
              <a:avLst/>
            </a:prstGeom>
            <a:noFill/>
            <a:ln w="1270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522" name="Group"/>
            <p:cNvSpPr/>
            <p:nvPr/>
          </p:nvSpPr>
          <p:spPr>
            <a:xfrm>
              <a:off x="0" y="442568"/>
              <a:ext cx="1587699"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r>
                <a:t>exploit</a:t>
              </a:r>
            </a:p>
          </p:txBody>
        </p:sp>
        <p:sp>
          <p:nvSpPr>
            <p:cNvPr id="523" name="FSGP[P, V, progS]"/>
            <p:cNvSpPr/>
            <p:nvPr/>
          </p:nvSpPr>
          <p:spPr>
            <a:xfrm>
              <a:off x="2463210" y="0"/>
              <a:ext cx="3697936"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a:t>
              </a:r>
              <a:r>
                <a:rPr b="1">
                  <a:solidFill>
                    <a:schemeClr val="accent4"/>
                  </a:solidFill>
                  <a:latin typeface="Helvetica"/>
                  <a:ea typeface="Helvetica"/>
                  <a:cs typeface="Helvetica"/>
                  <a:sym typeface="Helvetica"/>
                </a:rPr>
                <a:t>prog</a:t>
              </a:r>
              <a:r>
                <a:rPr b="1" baseline="-5999">
                  <a:solidFill>
                    <a:schemeClr val="accent4"/>
                  </a:solidFill>
                  <a:latin typeface="Helvetica"/>
                  <a:ea typeface="Helvetica"/>
                  <a:cs typeface="Helvetica"/>
                  <a:sym typeface="Helvetica"/>
                </a:rPr>
                <a:t>S</a:t>
              </a:r>
              <a:r>
                <a:t>]</a:t>
              </a:r>
            </a:p>
          </p:txBody>
        </p:sp>
        <p:sp>
          <p:nvSpPr>
            <p:cNvPr id="524" name="progS(exploit, c) = &quot;true&quot; ?"/>
            <p:cNvSpPr/>
            <p:nvPr/>
          </p:nvSpPr>
          <p:spPr>
            <a:xfrm>
              <a:off x="2089495" y="2392437"/>
              <a:ext cx="4663371" cy="5588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3000"/>
              </a:pPr>
              <a:r>
                <a:rPr b="1">
                  <a:solidFill>
                    <a:schemeClr val="accent4"/>
                  </a:solidFill>
                  <a:latin typeface="Helvetica"/>
                  <a:ea typeface="Helvetica"/>
                  <a:cs typeface="Helvetica"/>
                  <a:sym typeface="Helvetica"/>
                </a:rPr>
                <a:t>prog</a:t>
              </a:r>
              <a:r>
                <a:rPr b="1" baseline="-5999">
                  <a:solidFill>
                    <a:schemeClr val="accent4"/>
                  </a:solidFill>
                  <a:latin typeface="Helvetica"/>
                  <a:ea typeface="Helvetica"/>
                  <a:cs typeface="Helvetica"/>
                  <a:sym typeface="Helvetica"/>
                </a:rPr>
                <a:t>S</a:t>
              </a:r>
              <a:r>
                <a:t>(</a:t>
              </a:r>
              <a:r>
                <a:rPr b="1">
                  <a:solidFill>
                    <a:schemeClr val="accent5"/>
                  </a:solidFill>
                  <a:latin typeface="Helvetica"/>
                  <a:ea typeface="Helvetica"/>
                  <a:cs typeface="Helvetica"/>
                  <a:sym typeface="Helvetica"/>
                </a:rPr>
                <a:t>exploit, c</a:t>
              </a:r>
              <a:r>
                <a:t>) = "true" ?</a:t>
              </a:r>
            </a:p>
          </p:txBody>
        </p:sp>
        <p:sp>
          <p:nvSpPr>
            <p:cNvPr id="525" name="Line"/>
            <p:cNvSpPr/>
            <p:nvPr/>
          </p:nvSpPr>
          <p:spPr>
            <a:xfrm>
              <a:off x="4262016" y="4736695"/>
              <a:ext cx="4324917"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526" name="Rectangle"/>
            <p:cNvSpPr/>
            <p:nvPr/>
          </p:nvSpPr>
          <p:spPr>
            <a:xfrm>
              <a:off x="2489279" y="120649"/>
              <a:ext cx="3645799" cy="584201"/>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27" name="Line"/>
            <p:cNvSpPr/>
            <p:nvPr/>
          </p:nvSpPr>
          <p:spPr>
            <a:xfrm>
              <a:off x="442168" y="4101459"/>
              <a:ext cx="4324917"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528" name="&quot;open&quot;"/>
            <p:cNvSpPr/>
            <p:nvPr/>
          </p:nvSpPr>
          <p:spPr>
            <a:xfrm>
              <a:off x="140096" y="3367864"/>
              <a:ext cx="1410463"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"open"</a:t>
              </a:r>
            </a:p>
          </p:txBody>
        </p:sp>
        <p:sp>
          <p:nvSpPr>
            <p:cNvPr id="529" name="Group"/>
            <p:cNvSpPr/>
            <p:nvPr/>
          </p:nvSpPr>
          <p:spPr>
            <a:xfrm>
              <a:off x="7088108" y="3821174"/>
              <a:ext cx="1587699"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r>
                <a:t>exploit</a:t>
              </a:r>
            </a:p>
          </p:txBody>
        </p:sp>
        <p:sp>
          <p:nvSpPr>
            <p:cNvPr id="530" name="Line"/>
            <p:cNvSpPr/>
            <p:nvPr/>
          </p:nvSpPr>
          <p:spPr>
            <a:xfrm flipH="1" flipV="1">
              <a:off x="4001795" y="1975439"/>
              <a:ext cx="4081071"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531" name="challenge"/>
            <p:cNvSpPr/>
            <p:nvPr/>
          </p:nvSpPr>
          <p:spPr>
            <a:xfrm>
              <a:off x="6941081" y="739944"/>
              <a:ext cx="1846660" cy="1210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smtClean="0"/>
                <a:t>Random</a:t>
              </a:r>
            </a:p>
            <a:p>
              <a:r>
                <a:rPr lang="en-US" dirty="0" smtClean="0"/>
                <a:t>DB</a:t>
              </a:r>
              <a:endParaRPr dirty="0"/>
            </a:p>
          </p:txBody>
        </p:sp>
      </p:grpSp>
      <p:sp>
        <p:nvSpPr>
          <p:cNvPr id="533" name="Application: Bug bounty"/>
          <p:cNvSpPr/>
          <p:nvPr/>
        </p:nvSpPr>
        <p:spPr>
          <a:xfrm>
            <a:off x="952500" y="444500"/>
            <a:ext cx="11099800" cy="1036981"/>
          </a:xfrm>
          <a:prstGeom prst="rect">
            <a:avLst/>
          </a:prstGeom>
          <a:blipFill>
            <a:blip r:embed="rId5"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rPr dirty="0"/>
              <a:t>Application: Bug bounty</a:t>
            </a:r>
          </a:p>
        </p:txBody>
      </p:sp>
      <p:sp>
        <p:nvSpPr>
          <p:cNvPr id="2" name="Slide Number Placeholder 1"/>
          <p:cNvSpPr>
            <a:spLocks noGrp="1"/>
          </p:cNvSpPr>
          <p:nvPr>
            <p:ph type="sldNum" sz="quarter" idx="2"/>
          </p:nvPr>
        </p:nvSpPr>
        <p:spPr/>
        <p:txBody>
          <a:bodyPr/>
          <a:lstStyle/>
          <a:p>
            <a:fld id="{86CB4B4D-7CA3-9044-876B-883B54F8677D}" type="slidenum">
              <a:rPr lang="uk-UA" smtClean="0"/>
              <a:pPr/>
              <a:t>11</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1" animBg="1" advAuto="0"/>
      <p:bldP spid="532"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eller"/>
          <p:cNvSpPr/>
          <p:nvPr/>
        </p:nvSpPr>
        <p:spPr>
          <a:xfrm>
            <a:off x="633021" y="7550910"/>
            <a:ext cx="1158826"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sp>
        <p:nvSpPr>
          <p:cNvPr id="538" name="Group"/>
          <p:cNvSpPr/>
          <p:nvPr/>
        </p:nvSpPr>
        <p:spPr>
          <a:xfrm>
            <a:off x="418584" y="4753355"/>
            <a:ext cx="1587700"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exploit</a:t>
            </a:r>
          </a:p>
        </p:txBody>
      </p:sp>
      <p:pic>
        <p:nvPicPr>
          <p:cNvPr id="539" name="image40.png" descr="image40.png"/>
          <p:cNvPicPr>
            <a:picLocks noChangeAspect="1"/>
          </p:cNvPicPr>
          <p:nvPr/>
        </p:nvPicPr>
        <p:blipFill>
          <a:blip r:embed="rId3" cstate="print">
            <a:extLst/>
          </a:blip>
          <a:stretch>
            <a:fillRect/>
          </a:stretch>
        </p:blipFill>
        <p:spPr>
          <a:xfrm>
            <a:off x="11307648" y="5796605"/>
            <a:ext cx="1351219" cy="1545352"/>
          </a:xfrm>
          <a:prstGeom prst="rect">
            <a:avLst/>
          </a:prstGeom>
          <a:ln w="12700">
            <a:miter lim="400000"/>
          </a:ln>
        </p:spPr>
      </p:pic>
      <p:pic>
        <p:nvPicPr>
          <p:cNvPr id="540" name="image29.png" descr="image29.png"/>
          <p:cNvPicPr>
            <a:picLocks noChangeAspect="1"/>
          </p:cNvPicPr>
          <p:nvPr/>
        </p:nvPicPr>
        <p:blipFill>
          <a:blip r:embed="rId4" cstate="print">
            <a:extLst/>
          </a:blip>
          <a:stretch>
            <a:fillRect/>
          </a:stretch>
        </p:blipFill>
        <p:spPr>
          <a:xfrm>
            <a:off x="448318" y="5850239"/>
            <a:ext cx="1528233" cy="1719262"/>
          </a:xfrm>
          <a:prstGeom prst="rect">
            <a:avLst/>
          </a:prstGeom>
          <a:ln w="12700">
            <a:miter lim="400000"/>
          </a:ln>
        </p:spPr>
      </p:pic>
      <p:sp>
        <p:nvSpPr>
          <p:cNvPr id="541" name="buyer"/>
          <p:cNvSpPr/>
          <p:nvPr/>
        </p:nvSpPr>
        <p:spPr>
          <a:xfrm>
            <a:off x="11307648" y="7394803"/>
            <a:ext cx="1321049"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buyer</a:t>
            </a:r>
          </a:p>
        </p:txBody>
      </p:sp>
      <p:sp>
        <p:nvSpPr>
          <p:cNvPr id="542" name="software S"/>
          <p:cNvSpPr/>
          <p:nvPr/>
        </p:nvSpPr>
        <p:spPr>
          <a:xfrm>
            <a:off x="10482785" y="4905304"/>
            <a:ext cx="2265880" cy="64770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software </a:t>
            </a:r>
            <a:r>
              <a:rPr b="1">
                <a:solidFill>
                  <a:schemeClr val="accent4"/>
                </a:solidFill>
                <a:latin typeface="Helvetica"/>
                <a:ea typeface="Helvetica"/>
                <a:cs typeface="Helvetica"/>
                <a:sym typeface="Helvetica"/>
              </a:rPr>
              <a:t>S</a:t>
            </a:r>
          </a:p>
        </p:txBody>
      </p:sp>
      <p:sp>
        <p:nvSpPr>
          <p:cNvPr id="543" name="Double Arrow"/>
          <p:cNvSpPr/>
          <p:nvPr/>
        </p:nvSpPr>
        <p:spPr>
          <a:xfrm>
            <a:off x="3673009" y="6192881"/>
            <a:ext cx="5819967" cy="1270001"/>
          </a:xfrm>
          <a:prstGeom prst="leftRightArrow">
            <a:avLst>
              <a:gd name="adj1" fmla="val 32000"/>
              <a:gd name="adj2" fmla="val 44000"/>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544" name="Application:…"/>
          <p:cNvSpPr/>
          <p:nvPr/>
        </p:nvSpPr>
        <p:spPr>
          <a:xfrm>
            <a:off x="952500" y="444500"/>
            <a:ext cx="11099800" cy="2313557"/>
          </a:xfrm>
          <a:prstGeom prst="rect">
            <a:avLst/>
          </a:prstGeom>
          <a:blipFill>
            <a:blip r:embed="rId5"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p>
            <a:pPr>
              <a:defRPr sz="6000">
                <a:solidFill>
                  <a:srgbClr val="FFFFFF"/>
                </a:solidFill>
              </a:defRPr>
            </a:pPr>
            <a:r>
              <a:rPr dirty="0"/>
              <a:t>Application:</a:t>
            </a:r>
          </a:p>
          <a:p>
            <a:pPr>
              <a:defRPr sz="6000">
                <a:solidFill>
                  <a:srgbClr val="FFFFFF"/>
                </a:solidFill>
              </a:defRPr>
            </a:pPr>
            <a:r>
              <a:rPr dirty="0"/>
              <a:t>Knowledge Monetization</a:t>
            </a:r>
          </a:p>
        </p:txBody>
      </p:sp>
      <p:sp>
        <p:nvSpPr>
          <p:cNvPr id="545" name="$Reward"/>
          <p:cNvSpPr/>
          <p:nvPr/>
        </p:nvSpPr>
        <p:spPr>
          <a:xfrm>
            <a:off x="10491365" y="4263782"/>
            <a:ext cx="2248720"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1" algn="l">
              <a:spcBef>
                <a:spcPts val="1000"/>
              </a:spcBef>
            </a:pPr>
            <a:r>
              <a:rPr b="1">
                <a:solidFill>
                  <a:schemeClr val="accent4"/>
                </a:solidFill>
                <a:latin typeface="Helvetica"/>
                <a:ea typeface="Helvetica"/>
                <a:cs typeface="Helvetica"/>
                <a:sym typeface="Helvetica"/>
              </a:rPr>
              <a:t>$Reward</a:t>
            </a:r>
          </a:p>
        </p:txBody>
      </p:sp>
      <p:sp>
        <p:nvSpPr>
          <p:cNvPr id="546" name="fair exchange"/>
          <p:cNvSpPr/>
          <p:nvPr/>
        </p:nvSpPr>
        <p:spPr>
          <a:xfrm>
            <a:off x="5187288" y="5865934"/>
            <a:ext cx="290962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fair exchange</a:t>
            </a:r>
          </a:p>
        </p:txBody>
      </p:sp>
      <p:sp>
        <p:nvSpPr>
          <p:cNvPr id="2" name="Slide Number Placeholder 1"/>
          <p:cNvSpPr>
            <a:spLocks noGrp="1"/>
          </p:cNvSpPr>
          <p:nvPr>
            <p:ph type="sldNum" sz="quarter" idx="2"/>
          </p:nvPr>
        </p:nvSpPr>
        <p:spPr/>
        <p:txBody>
          <a:bodyPr/>
          <a:lstStyle/>
          <a:p>
            <a:fld id="{86CB4B4D-7CA3-9044-876B-883B54F8677D}" type="slidenum">
              <a:rPr lang="uk-UA" smtClean="0"/>
              <a:pPr/>
              <a:t>12</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695652 0.104558" pathEditMode="relative">
                                      <p:cBhvr>
                                        <p:cTn id="6" dur="1000" fill="hold"/>
                                        <p:tgtEl>
                                          <p:spTgt spid="53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679054 0.155298" pathEditMode="relative">
                                      <p:cBhvr>
                                        <p:cTn id="9" dur="1000" fill="hold"/>
                                        <p:tgtEl>
                                          <p:spTgt spid="54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ZKCP: ZK Contingent Payment"/>
          <p:cNvSpPr/>
          <p:nvPr/>
        </p:nvSpPr>
        <p:spPr>
          <a:xfrm>
            <a:off x="952500" y="444500"/>
            <a:ext cx="11099800" cy="1036981"/>
          </a:xfrm>
          <a:prstGeom prst="rect">
            <a:avLst/>
          </a:prstGeom>
          <a:blipFill>
            <a:blip r:embed="rId3"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rPr dirty="0"/>
              <a:t>ZKCP: ZK Contingent Payment</a:t>
            </a:r>
          </a:p>
        </p:txBody>
      </p:sp>
      <p:sp>
        <p:nvSpPr>
          <p:cNvPr id="597" name="Buyer initiated version:"/>
          <p:cNvSpPr/>
          <p:nvPr/>
        </p:nvSpPr>
        <p:spPr>
          <a:xfrm>
            <a:off x="958834" y="1899586"/>
            <a:ext cx="11099801" cy="12157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marL="444500" indent="-444500" algn="l">
              <a:spcBef>
                <a:spcPts val="1000"/>
              </a:spcBef>
              <a:buSzPct val="75000"/>
              <a:buChar char="•"/>
              <a:defRPr sz="5500"/>
            </a:lvl1pPr>
          </a:lstStyle>
          <a:p>
            <a:r>
              <a:t>Buyer initiated version:</a:t>
            </a:r>
          </a:p>
        </p:txBody>
      </p:sp>
      <p:grpSp>
        <p:nvGrpSpPr>
          <p:cNvPr id="601" name="Group"/>
          <p:cNvGrpSpPr/>
          <p:nvPr/>
        </p:nvGrpSpPr>
        <p:grpSpPr>
          <a:xfrm>
            <a:off x="320659" y="3288974"/>
            <a:ext cx="1587702" cy="3443805"/>
            <a:chOff x="89644" y="53787"/>
            <a:chExt cx="1587700" cy="3443804"/>
          </a:xfrm>
        </p:grpSpPr>
        <p:sp>
          <p:nvSpPr>
            <p:cNvPr id="598" name="seller"/>
            <p:cNvSpPr/>
            <p:nvPr/>
          </p:nvSpPr>
          <p:spPr>
            <a:xfrm>
              <a:off x="308221" y="2583190"/>
              <a:ext cx="1158826" cy="914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sp>
          <p:nvSpPr>
            <p:cNvPr id="599" name="Group"/>
            <p:cNvSpPr/>
            <p:nvPr/>
          </p:nvSpPr>
          <p:spPr>
            <a:xfrm>
              <a:off x="89644" y="53787"/>
              <a:ext cx="1587700"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r>
                <a:t>exploit</a:t>
              </a:r>
            </a:p>
          </p:txBody>
        </p:sp>
        <p:pic>
          <p:nvPicPr>
            <p:cNvPr id="600" name="image29.png" descr="image29.png"/>
            <p:cNvPicPr>
              <a:picLocks noChangeAspect="1"/>
            </p:cNvPicPr>
            <p:nvPr/>
          </p:nvPicPr>
          <p:blipFill>
            <a:blip r:embed="rId4" cstate="print">
              <a:extLst/>
            </a:blip>
            <a:stretch>
              <a:fillRect/>
            </a:stretch>
          </p:blipFill>
          <p:spPr>
            <a:xfrm>
              <a:off x="123517" y="882519"/>
              <a:ext cx="1528233" cy="1719262"/>
            </a:xfrm>
            <a:prstGeom prst="rect">
              <a:avLst/>
            </a:prstGeom>
            <a:ln w="12700" cap="flat">
              <a:noFill/>
              <a:miter lim="400000"/>
            </a:ln>
            <a:effectLst/>
          </p:spPr>
        </p:pic>
      </p:grpSp>
      <p:grpSp>
        <p:nvGrpSpPr>
          <p:cNvPr id="605" name="Group"/>
          <p:cNvGrpSpPr/>
          <p:nvPr/>
        </p:nvGrpSpPr>
        <p:grpSpPr>
          <a:xfrm>
            <a:off x="9104531" y="2838059"/>
            <a:ext cx="3873872" cy="3895715"/>
            <a:chOff x="-246136" y="-494901"/>
            <a:chExt cx="3873871" cy="3895713"/>
          </a:xfrm>
        </p:grpSpPr>
        <p:pic>
          <p:nvPicPr>
            <p:cNvPr id="602" name="image40.png" descr="image40.png"/>
            <p:cNvPicPr>
              <a:picLocks noChangeAspect="1"/>
            </p:cNvPicPr>
            <p:nvPr/>
          </p:nvPicPr>
          <p:blipFill>
            <a:blip r:embed="rId5" cstate="print">
              <a:extLst/>
            </a:blip>
            <a:stretch>
              <a:fillRect/>
            </a:stretch>
          </p:blipFill>
          <p:spPr>
            <a:xfrm>
              <a:off x="1361212" y="772158"/>
              <a:ext cx="1351218" cy="1545352"/>
            </a:xfrm>
            <a:prstGeom prst="rect">
              <a:avLst/>
            </a:prstGeom>
            <a:ln w="12700" cap="flat">
              <a:noFill/>
              <a:miter lim="400000"/>
            </a:ln>
            <a:effectLst/>
          </p:spPr>
        </p:pic>
        <p:sp>
          <p:nvSpPr>
            <p:cNvPr id="603" name="buyer"/>
            <p:cNvSpPr/>
            <p:nvPr/>
          </p:nvSpPr>
          <p:spPr>
            <a:xfrm>
              <a:off x="1374103" y="2486411"/>
              <a:ext cx="1321049" cy="914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000">
                  <a:solidFill>
                    <a:srgbClr val="986A14"/>
                  </a:solidFill>
                  <a:latin typeface="Apple Chancery"/>
                  <a:ea typeface="Apple Chancery"/>
                  <a:cs typeface="Apple Chancery"/>
                  <a:sym typeface="Apple Chancery"/>
                </a:defRPr>
              </a:lvl1pPr>
            </a:lstStyle>
            <a:p>
              <a:r>
                <a:t>buyer</a:t>
              </a:r>
            </a:p>
          </p:txBody>
        </p:sp>
        <p:sp>
          <p:nvSpPr>
            <p:cNvPr id="604" name="Reward $R, progS"/>
            <p:cNvSpPr/>
            <p:nvPr/>
          </p:nvSpPr>
          <p:spPr>
            <a:xfrm>
              <a:off x="-246136" y="-494901"/>
              <a:ext cx="3873871" cy="11541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algn="l">
                <a:spcBef>
                  <a:spcPts val="1000"/>
                </a:spcBef>
                <a:defRPr sz="3000"/>
              </a:pPr>
              <a:r>
                <a:rPr dirty="0"/>
                <a:t>Reward </a:t>
              </a:r>
              <a:r>
                <a:rPr b="1" dirty="0">
                  <a:solidFill>
                    <a:schemeClr val="accent4"/>
                  </a:solidFill>
                  <a:latin typeface="Helvetica"/>
                  <a:ea typeface="Helvetica"/>
                  <a:cs typeface="Helvetica"/>
                  <a:sym typeface="Helvetica"/>
                </a:rPr>
                <a:t>$</a:t>
              </a:r>
              <a:r>
                <a:rPr b="1" dirty="0" smtClean="0">
                  <a:solidFill>
                    <a:schemeClr val="accent4"/>
                  </a:solidFill>
                  <a:latin typeface="Helvetica"/>
                  <a:ea typeface="Helvetica"/>
                  <a:cs typeface="Helvetica"/>
                  <a:sym typeface="Helvetica"/>
                </a:rPr>
                <a:t>R</a:t>
              </a:r>
              <a:endParaRPr lang="en-US" b="1" dirty="0" smtClean="0">
                <a:solidFill>
                  <a:schemeClr val="accent4"/>
                </a:solidFill>
                <a:latin typeface="Helvetica"/>
                <a:ea typeface="Helvetica"/>
                <a:cs typeface="Helvetica"/>
                <a:sym typeface="Helvetica"/>
              </a:endParaRPr>
            </a:p>
            <a:p>
              <a:pPr lvl="1" algn="l">
                <a:spcBef>
                  <a:spcPts val="1000"/>
                </a:spcBef>
                <a:defRPr sz="3000"/>
              </a:pPr>
              <a:r>
                <a:rPr lang="en-US" b="1" dirty="0" err="1">
                  <a:solidFill>
                    <a:schemeClr val="accent4"/>
                  </a:solidFill>
                  <a:latin typeface="Helvetica"/>
                  <a:ea typeface="Helvetica"/>
                  <a:cs typeface="Helvetica"/>
                  <a:sym typeface="Helvetica"/>
                </a:rPr>
                <a:t>i</a:t>
              </a:r>
              <a:r>
                <a:rPr lang="en-US" b="1" dirty="0" err="1" smtClean="0">
                  <a:solidFill>
                    <a:schemeClr val="accent4"/>
                  </a:solidFill>
                  <a:latin typeface="Helvetica"/>
                  <a:ea typeface="Helvetica"/>
                  <a:cs typeface="Helvetica"/>
                  <a:sym typeface="Helvetica"/>
                </a:rPr>
                <a:t>ff</a:t>
              </a:r>
              <a:r>
                <a:rPr lang="en-US" b="1" dirty="0" smtClean="0">
                  <a:solidFill>
                    <a:schemeClr val="accent4"/>
                  </a:solidFill>
                  <a:latin typeface="Helvetica"/>
                  <a:ea typeface="Helvetica"/>
                  <a:cs typeface="Helvetica"/>
                  <a:sym typeface="Helvetica"/>
                </a:rPr>
                <a:t> </a:t>
              </a:r>
              <a:r>
                <a:rPr b="1" dirty="0" err="1" smtClean="0">
                  <a:solidFill>
                    <a:schemeClr val="accent4"/>
                  </a:solidFill>
                  <a:latin typeface="Helvetica"/>
                  <a:ea typeface="Helvetica"/>
                  <a:cs typeface="Helvetica"/>
                  <a:sym typeface="Helvetica"/>
                </a:rPr>
                <a:t>prog</a:t>
              </a:r>
              <a:r>
                <a:rPr b="1" baseline="-5999" dirty="0" err="1" smtClean="0">
                  <a:solidFill>
                    <a:schemeClr val="accent4"/>
                  </a:solidFill>
                  <a:latin typeface="Helvetica"/>
                  <a:ea typeface="Helvetica"/>
                  <a:cs typeface="Helvetica"/>
                  <a:sym typeface="Helvetica"/>
                </a:rPr>
                <a:t>S</a:t>
              </a:r>
              <a:r>
                <a:rPr lang="en-US" b="1" dirty="0" smtClean="0">
                  <a:solidFill>
                    <a:schemeClr val="accent4"/>
                  </a:solidFill>
                  <a:latin typeface="Helvetica"/>
                  <a:ea typeface="Helvetica"/>
                  <a:cs typeface="Helvetica"/>
                  <a:sym typeface="Helvetica"/>
                </a:rPr>
                <a:t>(</a:t>
              </a:r>
              <a:r>
                <a:rPr lang="en-US" b="1" dirty="0" err="1" smtClean="0">
                  <a:solidFill>
                    <a:srgbClr val="FF0000"/>
                  </a:solidFill>
                  <a:latin typeface="Helvetica"/>
                  <a:ea typeface="Helvetica"/>
                  <a:cs typeface="Helvetica"/>
                  <a:sym typeface="Helvetica"/>
                </a:rPr>
                <a:t>expl</a:t>
              </a:r>
              <a:r>
                <a:rPr lang="en-US" b="1" dirty="0" smtClean="0">
                  <a:solidFill>
                    <a:schemeClr val="accent4"/>
                  </a:solidFill>
                  <a:latin typeface="Helvetica"/>
                  <a:ea typeface="Helvetica"/>
                  <a:cs typeface="Helvetica"/>
                  <a:sym typeface="Helvetica"/>
                </a:rPr>
                <a:t>)=true</a:t>
              </a:r>
              <a:endParaRPr b="1" baseline="-5999" dirty="0">
                <a:solidFill>
                  <a:schemeClr val="accent4"/>
                </a:solidFill>
                <a:latin typeface="Helvetica"/>
                <a:ea typeface="Helvetica"/>
                <a:cs typeface="Helvetica"/>
                <a:sym typeface="Helvetica"/>
              </a:endParaRPr>
            </a:p>
          </p:txBody>
        </p:sp>
      </p:grpSp>
      <p:grpSp>
        <p:nvGrpSpPr>
          <p:cNvPr id="608" name="Group"/>
          <p:cNvGrpSpPr/>
          <p:nvPr/>
        </p:nvGrpSpPr>
        <p:grpSpPr>
          <a:xfrm>
            <a:off x="4516821" y="3200856"/>
            <a:ext cx="3741198" cy="1136141"/>
            <a:chOff x="0" y="0"/>
            <a:chExt cx="3741196" cy="1136139"/>
          </a:xfrm>
        </p:grpSpPr>
        <p:sp>
          <p:nvSpPr>
            <p:cNvPr id="606" name="Arrow"/>
            <p:cNvSpPr/>
            <p:nvPr/>
          </p:nvSpPr>
          <p:spPr>
            <a:xfrm>
              <a:off x="0" y="357380"/>
              <a:ext cx="3741197" cy="778760"/>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cstate="print"/>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07" name="progS"/>
            <p:cNvSpPr/>
            <p:nvPr/>
          </p:nvSpPr>
          <p:spPr>
            <a:xfrm>
              <a:off x="1425426" y="0"/>
              <a:ext cx="1120305" cy="685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a:solidFill>
                    <a:schemeClr val="accent4"/>
                  </a:solidFill>
                  <a:latin typeface="CMU Sans Serif"/>
                  <a:ea typeface="CMU Sans Serif"/>
                  <a:cs typeface="CMU Sans Serif"/>
                  <a:sym typeface="CMU Sans Serif"/>
                </a:defRPr>
              </a:pPr>
              <a:r>
                <a:t>prog</a:t>
              </a:r>
              <a:r>
                <a:rPr baseline="-5999"/>
                <a:t>S</a:t>
              </a:r>
            </a:p>
          </p:txBody>
        </p:sp>
      </p:grpSp>
      <p:grpSp>
        <p:nvGrpSpPr>
          <p:cNvPr id="611" name="Group"/>
          <p:cNvGrpSpPr/>
          <p:nvPr/>
        </p:nvGrpSpPr>
        <p:grpSpPr>
          <a:xfrm>
            <a:off x="4654480" y="4620929"/>
            <a:ext cx="3734174" cy="1207837"/>
            <a:chOff x="0" y="0"/>
            <a:chExt cx="3734172" cy="1207835"/>
          </a:xfrm>
        </p:grpSpPr>
        <p:sp>
          <p:nvSpPr>
            <p:cNvPr id="609" name="Arrow"/>
            <p:cNvSpPr/>
            <p:nvPr/>
          </p:nvSpPr>
          <p:spPr>
            <a:xfrm flipH="1">
              <a:off x="53218" y="429076"/>
              <a:ext cx="3627736" cy="778760"/>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cstate="print"/>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10" name="offer=(Proof, h, c)"/>
            <p:cNvSpPr/>
            <p:nvPr/>
          </p:nvSpPr>
          <p:spPr>
            <a:xfrm>
              <a:off x="-1" y="0"/>
              <a:ext cx="3734174" cy="685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latin typeface="CMU Sans Serif"/>
                  <a:ea typeface="CMU Sans Serif"/>
                  <a:cs typeface="CMU Sans Serif"/>
                  <a:sym typeface="CMU Sans Serif"/>
                </a:defRPr>
              </a:lvl1pPr>
            </a:lstStyle>
            <a:p>
              <a:r>
                <a:t>offer=(Proof, h, c)</a:t>
              </a:r>
            </a:p>
          </p:txBody>
        </p:sp>
      </p:grpSp>
      <p:grpSp>
        <p:nvGrpSpPr>
          <p:cNvPr id="614" name="Group"/>
          <p:cNvGrpSpPr/>
          <p:nvPr/>
        </p:nvGrpSpPr>
        <p:grpSpPr>
          <a:xfrm>
            <a:off x="5014249" y="6408335"/>
            <a:ext cx="6374529" cy="2002407"/>
            <a:chOff x="0" y="0"/>
            <a:chExt cx="6374528" cy="2002405"/>
          </a:xfrm>
        </p:grpSpPr>
        <p:sp>
          <p:nvSpPr>
            <p:cNvPr id="612" name="Arrow"/>
            <p:cNvSpPr/>
            <p:nvPr/>
          </p:nvSpPr>
          <p:spPr>
            <a:xfrm rot="18861747">
              <a:off x="3917500" y="759001"/>
              <a:ext cx="2327097" cy="484404"/>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cstate="print"/>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13" name="hashlock(h, seller, $R)"/>
            <p:cNvSpPr/>
            <p:nvPr/>
          </p:nvSpPr>
          <p:spPr>
            <a:xfrm>
              <a:off x="0" y="5417"/>
              <a:ext cx="6374529"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defRPr>
                  <a:latin typeface="CMU Sans Serif"/>
                  <a:ea typeface="CMU Sans Serif"/>
                  <a:cs typeface="CMU Sans Serif"/>
                  <a:sym typeface="CMU Sans Serif"/>
                </a:defRPr>
              </a:pPr>
              <a:r>
                <a:t>hashlock(h, </a:t>
              </a:r>
              <a:r>
                <a:rPr>
                  <a:solidFill>
                    <a:srgbClr val="906413"/>
                  </a:solidFill>
                  <a:latin typeface="Apple Chancery"/>
                  <a:ea typeface="Apple Chancery"/>
                  <a:cs typeface="Apple Chancery"/>
                  <a:sym typeface="Apple Chancery"/>
                </a:rPr>
                <a:t>seller</a:t>
              </a:r>
              <a:r>
                <a:t>, </a:t>
              </a:r>
              <a:r>
                <a:rPr>
                  <a:solidFill>
                    <a:schemeClr val="accent4"/>
                  </a:solidFill>
                </a:rPr>
                <a:t>$R</a:t>
              </a:r>
              <a:r>
                <a:t>)</a:t>
              </a:r>
            </a:p>
          </p:txBody>
        </p:sp>
      </p:grpSp>
      <p:grpSp>
        <p:nvGrpSpPr>
          <p:cNvPr id="618" name="Group"/>
          <p:cNvGrpSpPr/>
          <p:nvPr/>
        </p:nvGrpSpPr>
        <p:grpSpPr>
          <a:xfrm>
            <a:off x="1519527" y="6542453"/>
            <a:ext cx="1779519" cy="2155045"/>
            <a:chOff x="0" y="0"/>
            <a:chExt cx="1779517" cy="2155044"/>
          </a:xfrm>
        </p:grpSpPr>
        <p:sp>
          <p:nvSpPr>
            <p:cNvPr id="616" name="Arrow"/>
            <p:cNvSpPr/>
            <p:nvPr/>
          </p:nvSpPr>
          <p:spPr>
            <a:xfrm rot="3197120" flipH="1">
              <a:off x="-273790" y="835320"/>
              <a:ext cx="2327098" cy="484404"/>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cstate="print"/>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17" name="k"/>
            <p:cNvSpPr/>
            <p:nvPr/>
          </p:nvSpPr>
          <p:spPr>
            <a:xfrm>
              <a:off x="979650" y="274725"/>
              <a:ext cx="342901"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5"/>
                  </a:solidFill>
                </a:defRPr>
              </a:lvl1pPr>
            </a:lstStyle>
            <a:p>
              <a:r>
                <a:t>k</a:t>
              </a:r>
            </a:p>
          </p:txBody>
        </p:sp>
      </p:grpSp>
      <p:grpSp>
        <p:nvGrpSpPr>
          <p:cNvPr id="621" name="Group"/>
          <p:cNvGrpSpPr/>
          <p:nvPr/>
        </p:nvGrpSpPr>
        <p:grpSpPr>
          <a:xfrm>
            <a:off x="9121910" y="6836810"/>
            <a:ext cx="3642514" cy="2495434"/>
            <a:chOff x="0" y="0"/>
            <a:chExt cx="3642512" cy="2495432"/>
          </a:xfrm>
        </p:grpSpPr>
        <p:sp>
          <p:nvSpPr>
            <p:cNvPr id="619" name="Arrow"/>
            <p:cNvSpPr/>
            <p:nvPr/>
          </p:nvSpPr>
          <p:spPr>
            <a:xfrm rot="18861747" flipH="1">
              <a:off x="12624" y="759001"/>
              <a:ext cx="2327098" cy="484404"/>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cstate="print"/>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20" name="exploit=Dec(k, c)"/>
            <p:cNvSpPr/>
            <p:nvPr/>
          </p:nvSpPr>
          <p:spPr>
            <a:xfrm>
              <a:off x="-1" y="1847732"/>
              <a:ext cx="3642514"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exploit=Dec(</a:t>
              </a:r>
              <a:r>
                <a:rPr>
                  <a:solidFill>
                    <a:schemeClr val="accent5"/>
                  </a:solidFill>
                </a:rPr>
                <a:t>k</a:t>
              </a:r>
              <a:r>
                <a:t>, c)</a:t>
              </a:r>
            </a:p>
          </p:txBody>
        </p:sp>
      </p:grpSp>
      <p:grpSp>
        <p:nvGrpSpPr>
          <p:cNvPr id="624" name="Group"/>
          <p:cNvGrpSpPr/>
          <p:nvPr/>
        </p:nvGrpSpPr>
        <p:grpSpPr>
          <a:xfrm>
            <a:off x="4111582" y="7455408"/>
            <a:ext cx="4551675" cy="2427207"/>
            <a:chOff x="0" y="0"/>
            <a:chExt cx="4551673" cy="2427206"/>
          </a:xfrm>
        </p:grpSpPr>
        <p:pic>
          <p:nvPicPr>
            <p:cNvPr id="622" name="pasted-image.tiff" descr="pasted-image.tiff"/>
            <p:cNvPicPr>
              <a:picLocks noChangeAspect="1"/>
            </p:cNvPicPr>
            <p:nvPr/>
          </p:nvPicPr>
          <p:blipFill>
            <a:blip r:embed="rId7" cstate="print">
              <a:extLst/>
            </a:blip>
            <a:stretch>
              <a:fillRect/>
            </a:stretch>
          </p:blipFill>
          <p:spPr>
            <a:xfrm>
              <a:off x="0" y="0"/>
              <a:ext cx="4551674" cy="1574121"/>
            </a:xfrm>
            <a:prstGeom prst="rect">
              <a:avLst/>
            </a:prstGeom>
            <a:ln w="25400" cap="flat">
              <a:solidFill>
                <a:srgbClr val="000000"/>
              </a:solidFill>
              <a:prstDash val="solid"/>
              <a:miter lim="400000"/>
            </a:ln>
            <a:effectLst/>
          </p:spPr>
        </p:pic>
        <p:sp>
          <p:nvSpPr>
            <p:cNvPr id="623" name="blockchain"/>
            <p:cNvSpPr/>
            <p:nvPr/>
          </p:nvSpPr>
          <p:spPr>
            <a:xfrm>
              <a:off x="1237920" y="1512806"/>
              <a:ext cx="2305795" cy="914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000">
                  <a:solidFill>
                    <a:srgbClr val="986A14"/>
                  </a:solidFill>
                  <a:latin typeface="Apple Chancery"/>
                  <a:ea typeface="Apple Chancery"/>
                  <a:cs typeface="Apple Chancery"/>
                  <a:sym typeface="Apple Chancery"/>
                </a:defRPr>
              </a:lvl1pPr>
            </a:lstStyle>
            <a:p>
              <a:r>
                <a:t>blockchain</a:t>
              </a:r>
            </a:p>
          </p:txBody>
        </p:sp>
      </p:grpSp>
      <p:grpSp>
        <p:nvGrpSpPr>
          <p:cNvPr id="636" name="Group"/>
          <p:cNvGrpSpPr/>
          <p:nvPr/>
        </p:nvGrpSpPr>
        <p:grpSpPr>
          <a:xfrm>
            <a:off x="2749285" y="5534338"/>
            <a:ext cx="1251848" cy="1611260"/>
            <a:chOff x="54233" y="1044847"/>
            <a:chExt cx="1251847" cy="1611258"/>
          </a:xfrm>
        </p:grpSpPr>
        <p:pic>
          <p:nvPicPr>
            <p:cNvPr id="631" name="Line" descr="Line"/>
            <p:cNvPicPr>
              <a:picLocks/>
            </p:cNvPicPr>
            <p:nvPr/>
          </p:nvPicPr>
          <p:blipFill>
            <a:blip r:embed="rId8" cstate="print">
              <a:extLst/>
            </a:blip>
            <a:stretch>
              <a:fillRect/>
            </a:stretch>
          </p:blipFill>
          <p:spPr>
            <a:xfrm rot="7159032">
              <a:off x="-83723" y="1895710"/>
              <a:ext cx="1142405" cy="352235"/>
            </a:xfrm>
            <a:prstGeom prst="rect">
              <a:avLst/>
            </a:prstGeom>
            <a:effectLst/>
          </p:spPr>
        </p:pic>
        <p:grpSp>
          <p:nvGrpSpPr>
            <p:cNvPr id="635" name="Abort!"/>
            <p:cNvGrpSpPr/>
            <p:nvPr/>
          </p:nvGrpSpPr>
          <p:grpSpPr>
            <a:xfrm>
              <a:off x="237960" y="1044847"/>
              <a:ext cx="1068122" cy="571501"/>
              <a:chOff x="0" y="0"/>
              <a:chExt cx="1068120" cy="571500"/>
            </a:xfrm>
          </p:grpSpPr>
          <p:sp>
            <p:nvSpPr>
              <p:cNvPr id="634" name="Abort!"/>
              <p:cNvSpPr/>
              <p:nvPr/>
            </p:nvSpPr>
            <p:spPr>
              <a:xfrm>
                <a:off x="25400" y="25400"/>
                <a:ext cx="1017321" cy="520700"/>
              </a:xfrm>
              <a:prstGeom prst="rect">
                <a:avLst/>
              </a:prstGeom>
              <a:noFill/>
              <a:ln>
                <a:noFill/>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400"/>
                </a:lvl1pPr>
              </a:lstStyle>
              <a:p>
                <a:r>
                  <a:t>Abort!</a:t>
                </a:r>
              </a:p>
            </p:txBody>
          </p:sp>
          <p:pic>
            <p:nvPicPr>
              <p:cNvPr id="633" name="Abort!" descr="Abort!"/>
              <p:cNvPicPr>
                <a:picLocks/>
              </p:cNvPicPr>
              <p:nvPr/>
            </p:nvPicPr>
            <p:blipFill>
              <a:blip r:embed="rId9" cstate="print">
                <a:extLst/>
              </a:blip>
              <a:stretch>
                <a:fillRect/>
              </a:stretch>
            </p:blipFill>
            <p:spPr>
              <a:xfrm>
                <a:off x="0" y="-1"/>
                <a:ext cx="1068121" cy="571501"/>
              </a:xfrm>
              <a:prstGeom prst="rect">
                <a:avLst/>
              </a:prstGeom>
              <a:effectLst/>
            </p:spPr>
          </p:pic>
        </p:grpSp>
      </p:grpSp>
      <p:grpSp>
        <p:nvGrpSpPr>
          <p:cNvPr id="642" name="Group"/>
          <p:cNvGrpSpPr/>
          <p:nvPr/>
        </p:nvGrpSpPr>
        <p:grpSpPr>
          <a:xfrm>
            <a:off x="8895404" y="4994559"/>
            <a:ext cx="1251848" cy="1611259"/>
            <a:chOff x="54233" y="1044847"/>
            <a:chExt cx="1251847" cy="1611258"/>
          </a:xfrm>
        </p:grpSpPr>
        <p:pic>
          <p:nvPicPr>
            <p:cNvPr id="637" name="Line" descr="Line"/>
            <p:cNvPicPr>
              <a:picLocks/>
            </p:cNvPicPr>
            <p:nvPr/>
          </p:nvPicPr>
          <p:blipFill>
            <a:blip r:embed="rId8" cstate="print">
              <a:extLst/>
            </a:blip>
            <a:stretch>
              <a:fillRect/>
            </a:stretch>
          </p:blipFill>
          <p:spPr>
            <a:xfrm rot="7159032">
              <a:off x="-83723" y="1895710"/>
              <a:ext cx="1142405" cy="352235"/>
            </a:xfrm>
            <a:prstGeom prst="rect">
              <a:avLst/>
            </a:prstGeom>
            <a:effectLst/>
          </p:spPr>
        </p:pic>
        <p:grpSp>
          <p:nvGrpSpPr>
            <p:cNvPr id="641" name="Abort!"/>
            <p:cNvGrpSpPr/>
            <p:nvPr/>
          </p:nvGrpSpPr>
          <p:grpSpPr>
            <a:xfrm>
              <a:off x="237960" y="1044847"/>
              <a:ext cx="1068122" cy="571501"/>
              <a:chOff x="0" y="0"/>
              <a:chExt cx="1068120" cy="571500"/>
            </a:xfrm>
          </p:grpSpPr>
          <p:sp>
            <p:nvSpPr>
              <p:cNvPr id="640" name="Abort!"/>
              <p:cNvSpPr/>
              <p:nvPr/>
            </p:nvSpPr>
            <p:spPr>
              <a:xfrm>
                <a:off x="25400" y="25400"/>
                <a:ext cx="1017321" cy="520700"/>
              </a:xfrm>
              <a:prstGeom prst="rect">
                <a:avLst/>
              </a:prstGeom>
              <a:noFill/>
              <a:ln>
                <a:noFill/>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400"/>
                </a:lvl1pPr>
              </a:lstStyle>
              <a:p>
                <a:r>
                  <a:t>Abort!</a:t>
                </a:r>
              </a:p>
            </p:txBody>
          </p:sp>
          <p:pic>
            <p:nvPicPr>
              <p:cNvPr id="639" name="Abort!" descr="Abort!"/>
              <p:cNvPicPr>
                <a:picLocks/>
              </p:cNvPicPr>
              <p:nvPr/>
            </p:nvPicPr>
            <p:blipFill>
              <a:blip r:embed="rId9" cstate="print">
                <a:extLst/>
              </a:blip>
              <a:stretch>
                <a:fillRect/>
              </a:stretch>
            </p:blipFill>
            <p:spPr>
              <a:xfrm>
                <a:off x="0" y="-1"/>
                <a:ext cx="1068121" cy="571501"/>
              </a:xfrm>
              <a:prstGeom prst="rect">
                <a:avLst/>
              </a:prstGeom>
              <a:effectLst/>
            </p:spPr>
          </p:pic>
        </p:grpSp>
      </p:grpSp>
      <p:sp>
        <p:nvSpPr>
          <p:cNvPr id="4" name="Rounded Rectangular Callout 3"/>
          <p:cNvSpPr/>
          <p:nvPr/>
        </p:nvSpPr>
        <p:spPr>
          <a:xfrm>
            <a:off x="1024864" y="792565"/>
            <a:ext cx="5394224" cy="2156619"/>
          </a:xfrm>
          <a:prstGeom prst="wedgeRoundRectCallout">
            <a:avLst>
              <a:gd name="adj1" fmla="val 62399"/>
              <a:gd name="adj2" fmla="val 131602"/>
              <a:gd name="adj3" fmla="val 16667"/>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sz="2400">
                <a:latin typeface="CMU Typewriter Text"/>
                <a:ea typeface="CMU Typewriter Text"/>
                <a:cs typeface="CMU Typewriter Text"/>
                <a:sym typeface="CMU Typewriter Text"/>
              </a:defRPr>
            </a:pPr>
            <a:r>
              <a:rPr lang="mr-IN" dirty="0"/>
              <a:t> </a:t>
            </a:r>
            <a:r>
              <a:rPr lang="mr-IN" dirty="0" err="1"/>
              <a:t>Proof</a:t>
            </a:r>
            <a:r>
              <a:rPr lang="mr-IN" dirty="0"/>
              <a:t>=ZK-</a:t>
            </a:r>
            <a:r>
              <a:rPr lang="mr-IN" dirty="0" err="1"/>
              <a:t>PoK</a:t>
            </a:r>
            <a:r>
              <a:rPr lang="mr-IN" dirty="0"/>
              <a:t>{</a:t>
            </a:r>
          </a:p>
          <a:p>
            <a:pPr algn="l">
              <a:defRPr sz="2400">
                <a:latin typeface="CMU Typewriter Text"/>
                <a:ea typeface="CMU Typewriter Text"/>
                <a:cs typeface="CMU Typewriter Text"/>
                <a:sym typeface="CMU Typewriter Text"/>
              </a:defRPr>
            </a:pPr>
            <a:r>
              <a:rPr lang="mr-IN" dirty="0"/>
              <a:t>   </a:t>
            </a:r>
            <a:r>
              <a:rPr lang="mr-IN" dirty="0" err="1"/>
              <a:t>progs</a:t>
            </a:r>
            <a:r>
              <a:rPr lang="mr-IN" dirty="0"/>
              <a:t>(</a:t>
            </a:r>
            <a:r>
              <a:rPr lang="mr-IN" dirty="0" err="1"/>
              <a:t>exploit</a:t>
            </a:r>
            <a:r>
              <a:rPr lang="mr-IN" dirty="0"/>
              <a:t>) = </a:t>
            </a:r>
            <a:r>
              <a:rPr lang="mr-IN" dirty="0" err="1"/>
              <a:t>true</a:t>
            </a:r>
            <a:r>
              <a:rPr lang="mr-IN" dirty="0"/>
              <a:t> &amp;&amp;</a:t>
            </a:r>
          </a:p>
          <a:p>
            <a:pPr algn="l">
              <a:defRPr sz="2400">
                <a:latin typeface="CMU Typewriter Text"/>
                <a:ea typeface="CMU Typewriter Text"/>
                <a:cs typeface="CMU Typewriter Text"/>
                <a:sym typeface="CMU Typewriter Text"/>
              </a:defRPr>
            </a:pPr>
            <a:r>
              <a:rPr lang="mr-IN" dirty="0"/>
              <a:t>   </a:t>
            </a:r>
            <a:r>
              <a:rPr lang="mr-IN" dirty="0" err="1"/>
              <a:t>c</a:t>
            </a:r>
            <a:r>
              <a:rPr lang="mr-IN" dirty="0"/>
              <a:t> = </a:t>
            </a:r>
            <a:r>
              <a:rPr lang="mr-IN" dirty="0" err="1"/>
              <a:t>Enc</a:t>
            </a:r>
            <a:r>
              <a:rPr lang="mr-IN" dirty="0"/>
              <a:t>(</a:t>
            </a:r>
            <a:r>
              <a:rPr lang="mr-IN" dirty="0" err="1">
                <a:solidFill>
                  <a:schemeClr val="accent5"/>
                </a:solidFill>
                <a:latin typeface="CMU Sans Serif"/>
                <a:ea typeface="CMU Sans Serif"/>
                <a:cs typeface="CMU Sans Serif"/>
                <a:sym typeface="CMU Sans Serif"/>
              </a:rPr>
              <a:t>k</a:t>
            </a:r>
            <a:r>
              <a:rPr lang="mr-IN" dirty="0"/>
              <a:t>, </a:t>
            </a:r>
            <a:r>
              <a:rPr lang="mr-IN" dirty="0" err="1" smtClean="0"/>
              <a:t>exploit</a:t>
            </a:r>
            <a:r>
              <a:rPr lang="mr-IN" dirty="0"/>
              <a:t>) &amp;&amp;</a:t>
            </a:r>
          </a:p>
          <a:p>
            <a:pPr algn="l">
              <a:defRPr sz="2400">
                <a:latin typeface="CMU Typewriter Text"/>
                <a:ea typeface="CMU Typewriter Text"/>
                <a:cs typeface="CMU Typewriter Text"/>
                <a:sym typeface="CMU Typewriter Text"/>
              </a:defRPr>
            </a:pPr>
            <a:r>
              <a:rPr lang="mr-IN" dirty="0"/>
              <a:t>   </a:t>
            </a:r>
            <a:r>
              <a:rPr lang="mr-IN" dirty="0" err="1"/>
              <a:t>h</a:t>
            </a:r>
            <a:r>
              <a:rPr lang="mr-IN" dirty="0"/>
              <a:t> = </a:t>
            </a:r>
            <a:r>
              <a:rPr lang="mr-IN" dirty="0" err="1"/>
              <a:t>Hash</a:t>
            </a:r>
            <a:r>
              <a:rPr lang="mr-IN" dirty="0"/>
              <a:t>(</a:t>
            </a:r>
            <a:r>
              <a:rPr lang="mr-IN" dirty="0" err="1"/>
              <a:t>k</a:t>
            </a:r>
            <a:r>
              <a:rPr lang="mr-IN" dirty="0"/>
              <a:t>)</a:t>
            </a:r>
          </a:p>
          <a:p>
            <a:pPr algn="l">
              <a:defRPr sz="2400">
                <a:latin typeface="CMU Typewriter Text"/>
                <a:ea typeface="CMU Typewriter Text"/>
                <a:cs typeface="CMU Typewriter Text"/>
                <a:sym typeface="CMU Typewriter Text"/>
              </a:defRPr>
            </a:pPr>
            <a:r>
              <a:rPr lang="mr-IN" dirty="0"/>
              <a:t> </a:t>
            </a:r>
            <a:r>
              <a:rPr lang="mr-IN" dirty="0" smtClean="0"/>
              <a:t>}</a:t>
            </a:r>
            <a:endParaRPr lang="mr-IN" dirty="0"/>
          </a:p>
        </p:txBody>
      </p:sp>
      <p:grpSp>
        <p:nvGrpSpPr>
          <p:cNvPr id="630" name="Group"/>
          <p:cNvGrpSpPr/>
          <p:nvPr/>
        </p:nvGrpSpPr>
        <p:grpSpPr>
          <a:xfrm>
            <a:off x="2388974" y="2120671"/>
            <a:ext cx="2287152" cy="1946706"/>
            <a:chOff x="-25400" y="-151651"/>
            <a:chExt cx="2287151" cy="1946705"/>
          </a:xfrm>
        </p:grpSpPr>
        <p:pic>
          <p:nvPicPr>
            <p:cNvPr id="625" name="Line" descr="Line"/>
            <p:cNvPicPr>
              <a:picLocks/>
            </p:cNvPicPr>
            <p:nvPr/>
          </p:nvPicPr>
          <p:blipFill>
            <a:blip r:embed="rId10" cstate="print">
              <a:extLst/>
            </a:blip>
            <a:stretch>
              <a:fillRect/>
            </a:stretch>
          </p:blipFill>
          <p:spPr>
            <a:xfrm rot="18900000">
              <a:off x="539151" y="458706"/>
              <a:ext cx="1872252" cy="352234"/>
            </a:xfrm>
            <a:prstGeom prst="rect">
              <a:avLst/>
            </a:prstGeom>
            <a:effectLst/>
          </p:spPr>
        </p:pic>
        <p:grpSp>
          <p:nvGrpSpPr>
            <p:cNvPr id="629" name="Expensive"/>
            <p:cNvGrpSpPr/>
            <p:nvPr/>
          </p:nvGrpSpPr>
          <p:grpSpPr>
            <a:xfrm>
              <a:off x="-25400" y="1223553"/>
              <a:ext cx="1621638" cy="571501"/>
              <a:chOff x="0" y="0"/>
              <a:chExt cx="1621637" cy="571500"/>
            </a:xfrm>
          </p:grpSpPr>
          <p:sp>
            <p:nvSpPr>
              <p:cNvPr id="628" name="Expensive"/>
              <p:cNvSpPr/>
              <p:nvPr/>
            </p:nvSpPr>
            <p:spPr>
              <a:xfrm>
                <a:off x="25399" y="25400"/>
                <a:ext cx="1570839" cy="520700"/>
              </a:xfrm>
              <a:prstGeom prst="rect">
                <a:avLst/>
              </a:prstGeom>
              <a:noFill/>
              <a:ln>
                <a:noFill/>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400"/>
                </a:lvl1pPr>
              </a:lstStyle>
              <a:p>
                <a:r>
                  <a:t>Expensive</a:t>
                </a:r>
              </a:p>
            </p:txBody>
          </p:sp>
          <p:pic>
            <p:nvPicPr>
              <p:cNvPr id="627" name="Expensive" descr="Expensive"/>
              <p:cNvPicPr>
                <a:picLocks/>
              </p:cNvPicPr>
              <p:nvPr/>
            </p:nvPicPr>
            <p:blipFill>
              <a:blip r:embed="rId11" cstate="print">
                <a:extLst/>
              </a:blip>
              <a:stretch>
                <a:fillRect/>
              </a:stretch>
            </p:blipFill>
            <p:spPr>
              <a:xfrm>
                <a:off x="-1" y="-1"/>
                <a:ext cx="1621639" cy="571501"/>
              </a:xfrm>
              <a:prstGeom prst="rect">
                <a:avLst/>
              </a:prstGeom>
              <a:effectLst/>
            </p:spPr>
          </p:pic>
        </p:grpSp>
      </p:grpSp>
      <p:sp>
        <p:nvSpPr>
          <p:cNvPr id="2" name="Slide Number Placeholder 1"/>
          <p:cNvSpPr>
            <a:spLocks noGrp="1"/>
          </p:cNvSpPr>
          <p:nvPr>
            <p:ph type="sldNum" sz="quarter" idx="2"/>
          </p:nvPr>
        </p:nvSpPr>
        <p:spPr/>
        <p:txBody>
          <a:bodyPr/>
          <a:lstStyle/>
          <a:p>
            <a:fld id="{86CB4B4D-7CA3-9044-876B-883B54F8677D}" type="slidenum">
              <a:rPr lang="uk-UA" smtClean="0"/>
              <a:pPr/>
              <a:t>13</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6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6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6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6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p:tmAbs val="0"/>
                                  </p:iterate>
                                  <p:childTnLst>
                                    <p:set>
                                      <p:cBhvr>
                                        <p:cTn id="28" fill="hold"/>
                                        <p:tgtEl>
                                          <p:spTgt spid="6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p:tmAbs val="0"/>
                                  </p:iterate>
                                  <p:childTnLst>
                                    <p:set>
                                      <p:cBhvr>
                                        <p:cTn id="36" fill="hold"/>
                                        <p:tgtEl>
                                          <p:spTgt spid="6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9" nodeType="clickEffect">
                                  <p:stCondLst>
                                    <p:cond delay="0"/>
                                  </p:stCondLst>
                                  <p:iterate>
                                    <p:tmAbs val="0"/>
                                  </p:iterate>
                                  <p:childTnLst>
                                    <p:set>
                                      <p:cBhvr>
                                        <p:cTn id="40" fill="hold"/>
                                        <p:tgtEl>
                                          <p:spTgt spid="6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0" nodeType="clickEffect">
                                  <p:stCondLst>
                                    <p:cond delay="0"/>
                                  </p:stCondLst>
                                  <p:iterate>
                                    <p:tmAbs val="0"/>
                                  </p:iterate>
                                  <p:childTnLst>
                                    <p:set>
                                      <p:cBhvr>
                                        <p:cTn id="44" fill="hold"/>
                                        <p:tgtEl>
                                          <p:spTgt spid="6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1" nodeType="clickEffect">
                                  <p:stCondLst>
                                    <p:cond delay="0"/>
                                  </p:stCondLst>
                                  <p:iterate>
                                    <p:tmAbs val="0"/>
                                  </p:iterate>
                                  <p:childTnLst>
                                    <p:set>
                                      <p:cBhvr>
                                        <p:cTn id="48" fill="hold"/>
                                        <p:tgtEl>
                                          <p:spTgt spid="6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2" nodeType="clickEffect">
                                  <p:stCondLst>
                                    <p:cond delay="0"/>
                                  </p:stCondLst>
                                  <p:iterate>
                                    <p:tmAbs val="0"/>
                                  </p:iterate>
                                  <p:childTnLst>
                                    <p:set>
                                      <p:cBhvr>
                                        <p:cTn id="52" fill="hold"/>
                                        <p:tgtEl>
                                          <p:spTgt spid="6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3" nodeType="clickEffect">
                                  <p:stCondLst>
                                    <p:cond delay="0"/>
                                  </p:stCondLst>
                                  <p:iterate>
                                    <p:tmAbs val="0"/>
                                  </p:iterate>
                                  <p:childTnLst>
                                    <p:set>
                                      <p:cBhvr>
                                        <p:cTn id="56" fill="hold"/>
                                        <p:tgtEl>
                                          <p:spTgt spid="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 grpId="1" build="p" animBg="1" advAuto="0"/>
      <p:bldP spid="601" grpId="2" animBg="1" advAuto="0"/>
      <p:bldP spid="605" grpId="3" animBg="1" advAuto="0"/>
      <p:bldP spid="608" grpId="5" animBg="1" advAuto="0"/>
      <p:bldP spid="611" grpId="6" animBg="1" advAuto="0"/>
      <p:bldP spid="614" grpId="8" animBg="1" advAuto="0"/>
      <p:bldP spid="618" grpId="9" animBg="1" advAuto="0"/>
      <p:bldP spid="621" grpId="10" animBg="1" advAuto="0"/>
      <p:bldP spid="624" grpId="4" animBg="1" advAuto="0"/>
      <p:bldP spid="636" grpId="12" animBg="1" advAuto="0"/>
      <p:bldP spid="642" grpId="13" animBg="1" advAuto="0"/>
      <p:bldP spid="4" grpId="0" animBg="1"/>
      <p:bldP spid="630" grpId="1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Rectangle"/>
          <p:cNvSpPr/>
          <p:nvPr/>
        </p:nvSpPr>
        <p:spPr>
          <a:xfrm>
            <a:off x="2973900" y="1735357"/>
            <a:ext cx="3383258" cy="2390454"/>
          </a:xfrm>
          <a:prstGeom prst="rect">
            <a:avLst/>
          </a:prstGeom>
          <a:gradFill>
            <a:gsLst>
              <a:gs pos="0">
                <a:srgbClr val="FFFFFF">
                  <a:alpha val="90674"/>
                </a:srgbClr>
              </a:gs>
              <a:gs pos="100000">
                <a:srgbClr val="DCDEE0">
                  <a:alpha val="90674"/>
                </a:srgbClr>
              </a:gs>
            </a:gsLst>
            <a:lin ang="5400000"/>
          </a:gradFill>
          <a:ln w="25400">
            <a:solidFill>
              <a:srgbClr val="85888D">
                <a:alpha val="90674"/>
              </a:srgbClr>
            </a:solidFill>
            <a:miter lim="400000"/>
          </a:ln>
          <a:effectLst>
            <a:outerShdw blurRad="88900" dir="5400000" rotWithShape="0">
              <a:srgbClr val="000000">
                <a:alpha val="50000"/>
              </a:srgbClr>
            </a:outerShdw>
          </a:effectLst>
        </p:spPr>
        <p:txBody>
          <a:bodyPr lIns="50800" tIns="50800" rIns="50800" bIns="50800" anchor="ctr"/>
          <a:lstStyle/>
          <a:p>
            <a:pPr>
              <a:defRPr sz="2400"/>
            </a:pPr>
            <a:endParaRPr/>
          </a:p>
        </p:txBody>
      </p:sp>
      <p:sp>
        <p:nvSpPr>
          <p:cNvPr id="647" name="Rectangle"/>
          <p:cNvSpPr/>
          <p:nvPr/>
        </p:nvSpPr>
        <p:spPr>
          <a:xfrm>
            <a:off x="6669564" y="3509497"/>
            <a:ext cx="3643363" cy="5068610"/>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grpSp>
        <p:nvGrpSpPr>
          <p:cNvPr id="651" name="Group"/>
          <p:cNvGrpSpPr/>
          <p:nvPr/>
        </p:nvGrpSpPr>
        <p:grpSpPr>
          <a:xfrm>
            <a:off x="6988661" y="4542245"/>
            <a:ext cx="3010740" cy="3652529"/>
            <a:chOff x="-15015" y="-64983"/>
            <a:chExt cx="3010738" cy="3652527"/>
          </a:xfrm>
        </p:grpSpPr>
        <p:sp>
          <p:nvSpPr>
            <p:cNvPr id="648"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649" name="pasted-image.pdf" descr="pasted-image.pdf"/>
            <p:cNvPicPr>
              <a:picLocks noChangeAspect="1"/>
            </p:cNvPicPr>
            <p:nvPr/>
          </p:nvPicPr>
          <p:blipFill>
            <a:blip r:embed="rId3" cstate="print">
              <a:extLst/>
            </a:blip>
            <a:stretch>
              <a:fillRect/>
            </a:stretch>
          </p:blipFill>
          <p:spPr>
            <a:xfrm>
              <a:off x="2002569" y="69949"/>
              <a:ext cx="993155" cy="884592"/>
            </a:xfrm>
            <a:prstGeom prst="rect">
              <a:avLst/>
            </a:prstGeom>
            <a:ln w="12700" cap="flat">
              <a:noFill/>
              <a:miter lim="400000"/>
            </a:ln>
            <a:effectLst/>
          </p:spPr>
        </p:pic>
        <p:sp>
          <p:nvSpPr>
            <p:cNvPr id="650" name="Bounty contract"/>
            <p:cNvSpPr/>
            <p:nvPr/>
          </p:nvSpPr>
          <p:spPr>
            <a:xfrm>
              <a:off x="-15016" y="-64984"/>
              <a:ext cx="3005170" cy="15066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lgn="l">
                <a:defRPr sz="4000" b="1">
                  <a:latin typeface="Courier"/>
                  <a:ea typeface="Courier"/>
                  <a:cs typeface="Courier"/>
                  <a:sym typeface="Courier"/>
                </a:defRPr>
              </a:lvl1pPr>
            </a:lstStyle>
            <a:p>
              <a:r>
                <a:t>Bounty contract</a:t>
              </a:r>
            </a:p>
          </p:txBody>
        </p:sp>
      </p:grpSp>
      <p:sp>
        <p:nvSpPr>
          <p:cNvPr id="652" name="Blockchain"/>
          <p:cNvSpPr/>
          <p:nvPr/>
        </p:nvSpPr>
        <p:spPr>
          <a:xfrm>
            <a:off x="6601817" y="3563797"/>
            <a:ext cx="3020920" cy="73230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655" name="Group"/>
          <p:cNvGrpSpPr/>
          <p:nvPr/>
        </p:nvGrpSpPr>
        <p:grpSpPr>
          <a:xfrm>
            <a:off x="7338261" y="6145840"/>
            <a:ext cx="2020119" cy="732303"/>
            <a:chOff x="0" y="0"/>
            <a:chExt cx="2020118" cy="732302"/>
          </a:xfrm>
        </p:grpSpPr>
        <p:sp>
          <p:nvSpPr>
            <p:cNvPr id="653" name="$Reward"/>
            <p:cNvSpPr/>
            <p:nvPr/>
          </p:nvSpPr>
          <p:spPr>
            <a:xfrm>
              <a:off x="0" y="42300"/>
              <a:ext cx="2020119"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chemeClr val="accent4">
                      <a:satOff val="1488"/>
                      <a:lumOff val="-7242"/>
                    </a:schemeClr>
                  </a:solidFill>
                  <a:latin typeface="Helvetica"/>
                  <a:ea typeface="Helvetica"/>
                  <a:cs typeface="Helvetica"/>
                  <a:sym typeface="Helvetica"/>
                </a:defRPr>
              </a:lvl1pPr>
            </a:lstStyle>
            <a:p>
              <a:r>
                <a:t>$Reward</a:t>
              </a:r>
            </a:p>
          </p:txBody>
        </p:sp>
        <p:sp>
          <p:nvSpPr>
            <p:cNvPr id="654" name="Rectangle"/>
            <p:cNvSpPr/>
            <p:nvPr/>
          </p:nvSpPr>
          <p:spPr>
            <a:xfrm>
              <a:off x="0" y="0"/>
              <a:ext cx="2020119" cy="732303"/>
            </a:xfrm>
            <a:prstGeom prst="rect">
              <a:avLst/>
            </a:prstGeom>
            <a:noFill/>
            <a:ln w="25400" cap="flat">
              <a:solidFill>
                <a:schemeClr val="accent5"/>
              </a:solidFill>
              <a:prstDash val="solid"/>
              <a:miter lim="400000"/>
            </a:ln>
            <a:effectLst/>
          </p:spPr>
          <p:txBody>
            <a:bodyPr wrap="square" lIns="50800" tIns="50800" rIns="50800" bIns="50800" numCol="1" anchor="ctr">
              <a:noAutofit/>
            </a:bodyPr>
            <a:lstStyle/>
            <a:p>
              <a:pPr>
                <a:defRPr sz="2400"/>
              </a:pPr>
              <a:endParaRPr/>
            </a:p>
          </p:txBody>
        </p:sp>
      </p:grpSp>
      <p:pic>
        <p:nvPicPr>
          <p:cNvPr id="656" name="image40.png" descr="image40.png"/>
          <p:cNvPicPr>
            <a:picLocks noChangeAspect="1"/>
          </p:cNvPicPr>
          <p:nvPr/>
        </p:nvPicPr>
        <p:blipFill>
          <a:blip r:embed="rId4" cstate="print">
            <a:extLst/>
          </a:blip>
          <a:stretch>
            <a:fillRect/>
          </a:stretch>
        </p:blipFill>
        <p:spPr>
          <a:xfrm>
            <a:off x="11231476" y="3207681"/>
            <a:ext cx="1351219" cy="1545353"/>
          </a:xfrm>
          <a:prstGeom prst="rect">
            <a:avLst/>
          </a:prstGeom>
          <a:ln w="12700">
            <a:miter lim="400000"/>
          </a:ln>
        </p:spPr>
      </p:pic>
      <p:grpSp>
        <p:nvGrpSpPr>
          <p:cNvPr id="659" name="Group"/>
          <p:cNvGrpSpPr/>
          <p:nvPr/>
        </p:nvGrpSpPr>
        <p:grpSpPr>
          <a:xfrm>
            <a:off x="6130636" y="2137756"/>
            <a:ext cx="5239734" cy="4445334"/>
            <a:chOff x="0" y="0"/>
            <a:chExt cx="5239732" cy="4445333"/>
          </a:xfrm>
        </p:grpSpPr>
        <p:sp>
          <p:nvSpPr>
            <p:cNvPr id="657" name="Line"/>
            <p:cNvSpPr/>
            <p:nvPr/>
          </p:nvSpPr>
          <p:spPr>
            <a:xfrm flipH="1" flipV="1">
              <a:off x="-1" y="-1"/>
              <a:ext cx="5039981" cy="1312927"/>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658" name="Line"/>
            <p:cNvSpPr/>
            <p:nvPr/>
          </p:nvSpPr>
          <p:spPr>
            <a:xfrm flipH="1">
              <a:off x="3264515" y="2470116"/>
              <a:ext cx="1975218" cy="1975218"/>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
        <p:nvSpPr>
          <p:cNvPr id="660" name="FSGP[P, V,           ]"/>
          <p:cNvSpPr/>
          <p:nvPr/>
        </p:nvSpPr>
        <p:spPr>
          <a:xfrm>
            <a:off x="2992898" y="1774632"/>
            <a:ext cx="3345262" cy="749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3200"/>
            </a:pPr>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a:t>
            </a:r>
            <a:r>
              <a:rPr b="1">
                <a:solidFill>
                  <a:schemeClr val="accent5"/>
                </a:solidFill>
                <a:latin typeface="Helvetica"/>
                <a:ea typeface="Helvetica"/>
                <a:cs typeface="Helvetica"/>
                <a:sym typeface="Helvetica"/>
              </a:rPr>
              <a:t>          </a:t>
            </a:r>
            <a:r>
              <a:t>]</a:t>
            </a:r>
          </a:p>
        </p:txBody>
      </p:sp>
      <p:sp>
        <p:nvSpPr>
          <p:cNvPr id="661" name="progS"/>
          <p:cNvSpPr/>
          <p:nvPr/>
        </p:nvSpPr>
        <p:spPr>
          <a:xfrm>
            <a:off x="7293514" y="6977770"/>
            <a:ext cx="1197902" cy="584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3200">
                <a:solidFill>
                  <a:schemeClr val="accent4">
                    <a:satOff val="1488"/>
                    <a:lumOff val="-7242"/>
                  </a:schemeClr>
                </a:solidFill>
              </a:defRPr>
            </a:pPr>
            <a:r>
              <a:rPr b="1">
                <a:latin typeface="Helvetica"/>
                <a:ea typeface="Helvetica"/>
                <a:cs typeface="Helvetica"/>
                <a:sym typeface="Helvetica"/>
              </a:rPr>
              <a:t>prog</a:t>
            </a:r>
            <a:r>
              <a:rPr b="1" baseline="-5999">
                <a:latin typeface="Helvetica"/>
                <a:ea typeface="Helvetica"/>
                <a:cs typeface="Helvetica"/>
                <a:sym typeface="Helvetica"/>
              </a:rPr>
              <a:t>S</a:t>
            </a:r>
          </a:p>
        </p:txBody>
      </p:sp>
      <p:sp>
        <p:nvSpPr>
          <p:cNvPr id="662" name="progS"/>
          <p:cNvSpPr/>
          <p:nvPr/>
        </p:nvSpPr>
        <p:spPr>
          <a:xfrm>
            <a:off x="4972469" y="1857182"/>
            <a:ext cx="1197902" cy="584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3200">
                <a:solidFill>
                  <a:schemeClr val="accent4">
                    <a:satOff val="1488"/>
                    <a:lumOff val="-7242"/>
                  </a:schemeClr>
                </a:solidFill>
              </a:defRPr>
            </a:pPr>
            <a:r>
              <a:rPr b="1">
                <a:latin typeface="Helvetica"/>
                <a:ea typeface="Helvetica"/>
                <a:cs typeface="Helvetica"/>
                <a:sym typeface="Helvetica"/>
              </a:rPr>
              <a:t>prog</a:t>
            </a:r>
            <a:r>
              <a:rPr b="1" baseline="-5999">
                <a:latin typeface="Helvetica"/>
                <a:ea typeface="Helvetica"/>
                <a:cs typeface="Helvetica"/>
                <a:sym typeface="Helvetica"/>
              </a:rPr>
              <a:t>S</a:t>
            </a:r>
          </a:p>
        </p:txBody>
      </p:sp>
      <p:sp>
        <p:nvSpPr>
          <p:cNvPr id="663" name="Line"/>
          <p:cNvSpPr/>
          <p:nvPr/>
        </p:nvSpPr>
        <p:spPr>
          <a:xfrm flipV="1">
            <a:off x="2000643" y="3390243"/>
            <a:ext cx="1518536" cy="1829899"/>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664" name="exploit"/>
          <p:cNvSpPr/>
          <p:nvPr/>
        </p:nvSpPr>
        <p:spPr>
          <a:xfrm>
            <a:off x="3427779" y="2806983"/>
            <a:ext cx="1587700"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exploit</a:t>
            </a:r>
          </a:p>
        </p:txBody>
      </p:sp>
      <p:sp>
        <p:nvSpPr>
          <p:cNvPr id="665" name="✔︎"/>
          <p:cNvSpPr/>
          <p:nvPr/>
        </p:nvSpPr>
        <p:spPr>
          <a:xfrm>
            <a:off x="4935563" y="2617873"/>
            <a:ext cx="872034" cy="102592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solidFill>
                  <a:schemeClr val="accent2"/>
                </a:solidFill>
              </a:defRPr>
            </a:lvl1pPr>
          </a:lstStyle>
          <a:p>
            <a:r>
              <a:rPr lang="en-US" dirty="0"/>
              <a:t>✔</a:t>
            </a:r>
            <a:endParaRPr dirty="0"/>
          </a:p>
        </p:txBody>
      </p:sp>
      <p:grpSp>
        <p:nvGrpSpPr>
          <p:cNvPr id="668" name="Group"/>
          <p:cNvGrpSpPr/>
          <p:nvPr/>
        </p:nvGrpSpPr>
        <p:grpSpPr>
          <a:xfrm>
            <a:off x="422105" y="4477011"/>
            <a:ext cx="1528233" cy="2476923"/>
            <a:chOff x="0" y="0"/>
            <a:chExt cx="1528232" cy="2476921"/>
          </a:xfrm>
        </p:grpSpPr>
        <p:pic>
          <p:nvPicPr>
            <p:cNvPr id="666" name="image29.png" descr="image29.png"/>
            <p:cNvPicPr>
              <a:picLocks noChangeAspect="1"/>
            </p:cNvPicPr>
            <p:nvPr/>
          </p:nvPicPr>
          <p:blipFill>
            <a:blip r:embed="rId5" cstate="print">
              <a:extLst/>
            </a:blip>
            <a:stretch>
              <a:fillRect/>
            </a:stretch>
          </p:blipFill>
          <p:spPr>
            <a:xfrm>
              <a:off x="0" y="0"/>
              <a:ext cx="1528233" cy="1719262"/>
            </a:xfrm>
            <a:prstGeom prst="rect">
              <a:avLst/>
            </a:prstGeom>
            <a:ln w="12700" cap="flat">
              <a:noFill/>
              <a:miter lim="400000"/>
            </a:ln>
            <a:effectLst/>
          </p:spPr>
        </p:pic>
        <p:sp>
          <p:nvSpPr>
            <p:cNvPr id="667" name="seller"/>
            <p:cNvSpPr/>
            <p:nvPr/>
          </p:nvSpPr>
          <p:spPr>
            <a:xfrm>
              <a:off x="184703" y="1562521"/>
              <a:ext cx="1158826" cy="914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grpSp>
      <p:sp>
        <p:nvSpPr>
          <p:cNvPr id="669" name="buyer"/>
          <p:cNvSpPr/>
          <p:nvPr/>
        </p:nvSpPr>
        <p:spPr>
          <a:xfrm>
            <a:off x="11246561" y="4580384"/>
            <a:ext cx="1321049"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buyer</a:t>
            </a:r>
          </a:p>
        </p:txBody>
      </p:sp>
      <p:sp>
        <p:nvSpPr>
          <p:cNvPr id="670" name="End-to-end bug-bounty system"/>
          <p:cNvSpPr/>
          <p:nvPr/>
        </p:nvSpPr>
        <p:spPr>
          <a:xfrm>
            <a:off x="952500" y="444500"/>
            <a:ext cx="11099800" cy="1036981"/>
          </a:xfrm>
          <a:prstGeom prst="rect">
            <a:avLst/>
          </a:prstGeom>
          <a:blipFill>
            <a:blip r:embed="rId6"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End-to-end bug-bounty system</a:t>
            </a:r>
          </a:p>
        </p:txBody>
      </p:sp>
      <p:grpSp>
        <p:nvGrpSpPr>
          <p:cNvPr id="673" name="Group"/>
          <p:cNvGrpSpPr/>
          <p:nvPr/>
        </p:nvGrpSpPr>
        <p:grpSpPr>
          <a:xfrm>
            <a:off x="2984450" y="3151437"/>
            <a:ext cx="863601" cy="863601"/>
            <a:chOff x="0" y="0"/>
            <a:chExt cx="863600" cy="863600"/>
          </a:xfrm>
        </p:grpSpPr>
        <p:pic>
          <p:nvPicPr>
            <p:cNvPr id="671" name="pasted-image.pdf" descr="pasted-image.pdf"/>
            <p:cNvPicPr>
              <a:picLocks noChangeAspect="1"/>
            </p:cNvPicPr>
            <p:nvPr/>
          </p:nvPicPr>
          <p:blipFill>
            <a:blip r:embed="rId7" cstate="print">
              <a:extLst/>
            </a:blip>
            <a:stretch>
              <a:fillRect/>
            </a:stretch>
          </p:blipFill>
          <p:spPr>
            <a:xfrm>
              <a:off x="0" y="0"/>
              <a:ext cx="863600" cy="863600"/>
            </a:xfrm>
            <a:prstGeom prst="rect">
              <a:avLst/>
            </a:prstGeom>
            <a:ln w="12700" cap="flat">
              <a:noFill/>
              <a:miter lim="400000"/>
            </a:ln>
            <a:effectLst/>
          </p:spPr>
        </p:pic>
        <p:pic>
          <p:nvPicPr>
            <p:cNvPr id="672" name="image40.png" descr="image40.png"/>
            <p:cNvPicPr>
              <a:picLocks noChangeAspect="1"/>
            </p:cNvPicPr>
            <p:nvPr/>
          </p:nvPicPr>
          <p:blipFill>
            <a:blip r:embed="rId8" cstate="print">
              <a:extLst/>
            </a:blip>
            <a:stretch>
              <a:fillRect/>
            </a:stretch>
          </p:blipFill>
          <p:spPr>
            <a:xfrm>
              <a:off x="247671" y="397267"/>
              <a:ext cx="368258" cy="421167"/>
            </a:xfrm>
            <a:prstGeom prst="rect">
              <a:avLst/>
            </a:prstGeom>
            <a:ln w="12700" cap="flat">
              <a:noFill/>
              <a:miter lim="400000"/>
            </a:ln>
            <a:effectLst/>
          </p:spPr>
        </p:pic>
      </p:grpSp>
      <p:sp>
        <p:nvSpPr>
          <p:cNvPr id="674" name="Line"/>
          <p:cNvSpPr/>
          <p:nvPr/>
        </p:nvSpPr>
        <p:spPr>
          <a:xfrm>
            <a:off x="4797080" y="3517243"/>
            <a:ext cx="2313738" cy="4426690"/>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31" name="Group"/>
          <p:cNvSpPr/>
          <p:nvPr/>
        </p:nvSpPr>
        <p:spPr>
          <a:xfrm>
            <a:off x="320659" y="3288974"/>
            <a:ext cx="1587702"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r>
              <a:t>exploit</a:t>
            </a:r>
          </a:p>
        </p:txBody>
      </p:sp>
      <p:sp>
        <p:nvSpPr>
          <p:cNvPr id="32" name="Reward $R, progS"/>
          <p:cNvSpPr/>
          <p:nvPr/>
        </p:nvSpPr>
        <p:spPr>
          <a:xfrm>
            <a:off x="10510968" y="1762054"/>
            <a:ext cx="2239443" cy="11541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1">
              <a:spcBef>
                <a:spcPts val="1000"/>
              </a:spcBef>
              <a:defRPr sz="3000"/>
            </a:pPr>
            <a:r>
              <a:rPr dirty="0"/>
              <a:t>Reward </a:t>
            </a:r>
            <a:r>
              <a:rPr b="1" dirty="0">
                <a:solidFill>
                  <a:schemeClr val="accent4"/>
                </a:solidFill>
                <a:latin typeface="Helvetica"/>
                <a:ea typeface="Helvetica"/>
                <a:cs typeface="Helvetica"/>
                <a:sym typeface="Helvetica"/>
              </a:rPr>
              <a:t>$</a:t>
            </a:r>
            <a:r>
              <a:rPr b="1" dirty="0" smtClean="0">
                <a:solidFill>
                  <a:schemeClr val="accent4"/>
                </a:solidFill>
                <a:latin typeface="Helvetica"/>
                <a:ea typeface="Helvetica"/>
                <a:cs typeface="Helvetica"/>
                <a:sym typeface="Helvetica"/>
              </a:rPr>
              <a:t>R</a:t>
            </a:r>
            <a:endParaRPr lang="en-US" b="1" dirty="0">
              <a:solidFill>
                <a:schemeClr val="accent4"/>
              </a:solidFill>
              <a:latin typeface="Helvetica"/>
              <a:ea typeface="Helvetica"/>
              <a:cs typeface="Helvetica"/>
              <a:sym typeface="Helvetica"/>
            </a:endParaRPr>
          </a:p>
          <a:p>
            <a:pPr lvl="1">
              <a:spcBef>
                <a:spcPts val="1000"/>
              </a:spcBef>
              <a:defRPr sz="3000"/>
            </a:pPr>
            <a:r>
              <a:rPr b="1" dirty="0" smtClean="0">
                <a:solidFill>
                  <a:schemeClr val="accent4"/>
                </a:solidFill>
                <a:latin typeface="Helvetica"/>
                <a:ea typeface="Helvetica"/>
                <a:cs typeface="Helvetica"/>
                <a:sym typeface="Helvetica"/>
              </a:rPr>
              <a:t>prog</a:t>
            </a:r>
            <a:r>
              <a:rPr b="1" baseline="-5999" dirty="0" smtClean="0">
                <a:solidFill>
                  <a:schemeClr val="accent4"/>
                </a:solidFill>
                <a:latin typeface="Helvetica"/>
                <a:ea typeface="Helvetica"/>
                <a:cs typeface="Helvetica"/>
                <a:sym typeface="Helvetica"/>
              </a:rPr>
              <a:t>S</a:t>
            </a:r>
            <a:endParaRPr b="1" baseline="-5999" dirty="0">
              <a:solidFill>
                <a:schemeClr val="accent4"/>
              </a:solidFill>
              <a:latin typeface="Helvetica"/>
              <a:ea typeface="Helvetica"/>
              <a:cs typeface="Helvetica"/>
              <a:sym typeface="Helvetica"/>
            </a:endParaRPr>
          </a:p>
        </p:txBody>
      </p:sp>
      <p:sp>
        <p:nvSpPr>
          <p:cNvPr id="2" name="Slide Number Placeholder 1"/>
          <p:cNvSpPr>
            <a:spLocks noGrp="1"/>
          </p:cNvSpPr>
          <p:nvPr>
            <p:ph type="sldNum" sz="quarter" idx="2"/>
          </p:nvPr>
        </p:nvSpPr>
        <p:spPr/>
        <p:txBody>
          <a:bodyPr/>
          <a:lstStyle/>
          <a:p>
            <a:fld id="{86CB4B4D-7CA3-9044-876B-883B54F8677D}" type="slidenum">
              <a:rPr lang="uk-UA" smtClean="0"/>
              <a:pPr/>
              <a:t>14</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659"/>
                                        </p:tgtEl>
                                        <p:attrNameLst>
                                          <p:attrName>style.visibility</p:attrName>
                                        </p:attrNameLst>
                                      </p:cBhvr>
                                      <p:to>
                                        <p:strVal val="visible"/>
                                      </p:to>
                                    </p:set>
                                    <p:animEffect transition="in" filter="wipe(right)">
                                      <p:cBhvr>
                                        <p:cTn id="7" dur="1000"/>
                                        <p:tgtEl>
                                          <p:spTgt spid="659"/>
                                        </p:tgtEl>
                                      </p:cBhvr>
                                    </p:animEffect>
                                  </p:childTnLst>
                                </p:cTn>
                              </p:par>
                            </p:childTnLst>
                          </p:cTn>
                        </p:par>
                        <p:par>
                          <p:cTn id="8" fill="hold">
                            <p:stCondLst>
                              <p:cond delay="1000"/>
                            </p:stCondLst>
                            <p:childTnLst>
                              <p:par>
                                <p:cTn id="9" presetID="1" presetClass="entr" presetSubtype="0" fill="hold" grpId="2" nodeType="afterEffect">
                                  <p:stCondLst>
                                    <p:cond delay="0"/>
                                  </p:stCondLst>
                                  <p:iterate>
                                    <p:tmAbs val="0"/>
                                  </p:iterate>
                                  <p:childTnLst>
                                    <p:set>
                                      <p:cBhvr>
                                        <p:cTn id="10" fill="hold"/>
                                        <p:tgtEl>
                                          <p:spTgt spid="662"/>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3" nodeType="afterEffect">
                                  <p:stCondLst>
                                    <p:cond delay="0"/>
                                  </p:stCondLst>
                                  <p:iterate>
                                    <p:tmAbs val="0"/>
                                  </p:iterate>
                                  <p:childTnLst>
                                    <p:set>
                                      <p:cBhvr>
                                        <p:cTn id="13" fill="hold"/>
                                        <p:tgtEl>
                                          <p:spTgt spid="655"/>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4" nodeType="afterEffect">
                                  <p:stCondLst>
                                    <p:cond delay="0"/>
                                  </p:stCondLst>
                                  <p:iterate>
                                    <p:tmAbs val="0"/>
                                  </p:iterate>
                                  <p:childTnLst>
                                    <p:set>
                                      <p:cBhvr>
                                        <p:cTn id="16" fill="hold"/>
                                        <p:tgtEl>
                                          <p:spTgt spid="6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5" nodeType="clickEffect">
                                  <p:stCondLst>
                                    <p:cond delay="0"/>
                                  </p:stCondLst>
                                  <p:iterate>
                                    <p:tmAbs val="0"/>
                                  </p:iterate>
                                  <p:childTnLst>
                                    <p:set>
                                      <p:cBhvr>
                                        <p:cTn id="20" fill="hold">
                                          <p:stCondLst>
                                            <p:cond delay="0"/>
                                          </p:stCondLst>
                                        </p:cTn>
                                        <p:tgtEl>
                                          <p:spTgt spid="65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6" nodeType="clickEffect">
                                  <p:stCondLst>
                                    <p:cond delay="0"/>
                                  </p:stCondLst>
                                  <p:iterate>
                                    <p:tmAbs val="0"/>
                                  </p:iterate>
                                  <p:childTnLst>
                                    <p:set>
                                      <p:cBhvr>
                                        <p:cTn id="24" fill="hold"/>
                                        <p:tgtEl>
                                          <p:spTgt spid="663"/>
                                        </p:tgtEl>
                                        <p:attrNameLst>
                                          <p:attrName>style.visibility</p:attrName>
                                        </p:attrNameLst>
                                      </p:cBhvr>
                                      <p:to>
                                        <p:strVal val="visible"/>
                                      </p:to>
                                    </p:set>
                                    <p:animEffect transition="in" filter="wipe(left)">
                                      <p:cBhvr>
                                        <p:cTn id="25" dur="1000"/>
                                        <p:tgtEl>
                                          <p:spTgt spid="663"/>
                                        </p:tgtEl>
                                      </p:cBhvr>
                                    </p:animEffect>
                                  </p:childTnLst>
                                </p:cTn>
                              </p:par>
                            </p:childTnLst>
                          </p:cTn>
                        </p:par>
                        <p:par>
                          <p:cTn id="26" fill="hold">
                            <p:stCondLst>
                              <p:cond delay="1000"/>
                            </p:stCondLst>
                            <p:childTnLst>
                              <p:par>
                                <p:cTn id="27" presetID="1" presetClass="entr" presetSubtype="0" fill="hold" grpId="7" nodeType="afterEffect">
                                  <p:stCondLst>
                                    <p:cond delay="0"/>
                                  </p:stCondLst>
                                  <p:iterate>
                                    <p:tmAbs val="0"/>
                                  </p:iterate>
                                  <p:childTnLst>
                                    <p:set>
                                      <p:cBhvr>
                                        <p:cTn id="28" fill="hold"/>
                                        <p:tgtEl>
                                          <p:spTgt spid="6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8" nodeType="clickEffect">
                                  <p:stCondLst>
                                    <p:cond delay="0"/>
                                  </p:stCondLst>
                                  <p:iterate>
                                    <p:tmAbs val="0"/>
                                  </p:iterate>
                                  <p:childTnLst>
                                    <p:set>
                                      <p:cBhvr>
                                        <p:cTn id="32" fill="hold">
                                          <p:stCondLst>
                                            <p:cond delay="0"/>
                                          </p:stCondLst>
                                        </p:cTn>
                                        <p:tgtEl>
                                          <p:spTgt spid="6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9" nodeType="clickEffect">
                                  <p:stCondLst>
                                    <p:cond delay="0"/>
                                  </p:stCondLst>
                                  <p:iterate>
                                    <p:tmAbs val="0"/>
                                  </p:iterate>
                                  <p:childTnLst>
                                    <p:set>
                                      <p:cBhvr>
                                        <p:cTn id="36" fill="hold"/>
                                        <p:tgtEl>
                                          <p:spTgt spid="665"/>
                                        </p:tgtEl>
                                        <p:attrNameLst>
                                          <p:attrName>style.visibility</p:attrName>
                                        </p:attrNameLst>
                                      </p:cBhvr>
                                      <p:to>
                                        <p:strVal val="visible"/>
                                      </p:to>
                                    </p:set>
                                    <p:animEffect transition="in" filter="wipe(left)">
                                      <p:cBhvr>
                                        <p:cTn id="37" dur="1000"/>
                                        <p:tgtEl>
                                          <p:spTgt spid="66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0" nodeType="clickEffect">
                                  <p:stCondLst>
                                    <p:cond delay="0"/>
                                  </p:stCondLst>
                                  <p:iterate>
                                    <p:tmAbs val="0"/>
                                  </p:iterate>
                                  <p:childTnLst>
                                    <p:set>
                                      <p:cBhvr>
                                        <p:cTn id="41" fill="hold"/>
                                        <p:tgtEl>
                                          <p:spTgt spid="67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11" nodeType="clickEffect">
                                  <p:stCondLst>
                                    <p:cond delay="0"/>
                                  </p:stCondLst>
                                  <p:iterate>
                                    <p:tmAbs val="0"/>
                                  </p:iterate>
                                  <p:childTnLst>
                                    <p:set>
                                      <p:cBhvr>
                                        <p:cTn id="45" fill="hold"/>
                                        <p:tgtEl>
                                          <p:spTgt spid="674"/>
                                        </p:tgtEl>
                                        <p:attrNameLst>
                                          <p:attrName>style.visibility</p:attrName>
                                        </p:attrNameLst>
                                      </p:cBhvr>
                                      <p:to>
                                        <p:strVal val="visible"/>
                                      </p:to>
                                    </p:set>
                                    <p:animEffect transition="in" filter="wipe(left)">
                                      <p:cBhvr>
                                        <p:cTn id="46" dur="1000"/>
                                        <p:tgtEl>
                                          <p:spTgt spid="674"/>
                                        </p:tgtEl>
                                      </p:cBhvr>
                                    </p:animEffect>
                                  </p:childTnLst>
                                </p:cTn>
                              </p:par>
                            </p:childTnLst>
                          </p:cTn>
                        </p:par>
                        <p:par>
                          <p:cTn id="47" fill="hold">
                            <p:stCondLst>
                              <p:cond delay="0"/>
                            </p:stCondLst>
                            <p:childTnLst>
                              <p:par>
                                <p:cTn id="48" presetID="-1" presetClass="path" presetSubtype="0" accel="50000" decel="50000" fill="hold" nodeType="afterEffect">
                                  <p:stCondLst>
                                    <p:cond delay="0"/>
                                  </p:stCondLst>
                                  <p:childTnLst>
                                    <p:animMotion origin="layout" path="M 0.000000 0.000000 L 0.299170 0.477414" pathEditMode="relative">
                                      <p:cBhvr>
                                        <p:cTn id="49" dur="1000" fill="hold"/>
                                        <p:tgtEl>
                                          <p:spTgt spid="664"/>
                                        </p:tgtEl>
                                        <p:attrNameLst>
                                          <p:attrName>ppt_x</p:attrName>
                                          <p:attrName>ppt_y</p:attrName>
                                        </p:attrNameLst>
                                      </p:cBhvr>
                                    </p:animMotion>
                                  </p:childTnLst>
                                </p:cTn>
                              </p:par>
                            </p:childTnLst>
                          </p:cTn>
                        </p:par>
                        <p:par>
                          <p:cTn id="50" fill="hold">
                            <p:stCondLst>
                              <p:cond delay="0"/>
                            </p:stCondLst>
                            <p:childTnLst>
                              <p:par>
                                <p:cTn id="51" presetID="-1" presetClass="path" presetSubtype="0" accel="50000" decel="50000" fill="hold" nodeType="withEffect">
                                  <p:stCondLst>
                                    <p:cond delay="0"/>
                                  </p:stCondLst>
                                  <p:childTnLst>
                                    <p:animMotion origin="layout" path="M -3.86719E-6 -3.54167E-6 L 0.2948 0.47136 " pathEditMode="relative" rAng="0" ptsTypes="AA">
                                      <p:cBhvr>
                                        <p:cTn id="52" dur="1000" fill="hold"/>
                                        <p:tgtEl>
                                          <p:spTgt spid="665"/>
                                        </p:tgtEl>
                                        <p:attrNameLst>
                                          <p:attrName>ppt_x</p:attrName>
                                          <p:attrName>ppt_y</p:attrName>
                                        </p:attrNameLst>
                                      </p:cBhvr>
                                      <p:rCtr x="14734" y="23568"/>
                                    </p:animMotion>
                                  </p:childTnLst>
                                </p:cTn>
                              </p:par>
                            </p:childTnLst>
                          </p:cTn>
                        </p:par>
                        <p:par>
                          <p:cTn id="53" fill="hold">
                            <p:stCondLst>
                              <p:cond delay="0"/>
                            </p:stCondLst>
                            <p:childTnLst>
                              <p:par>
                                <p:cTn id="54" presetID="-1" presetClass="path" presetSubtype="0" accel="50000" decel="50000" fill="hold" nodeType="withEffect">
                                  <p:stCondLst>
                                    <p:cond delay="0"/>
                                  </p:stCondLst>
                                  <p:childTnLst>
                                    <p:animMotion origin="layout" path="M 0.000000 0.000000 L 0.298832 0.477676" pathEditMode="relative">
                                      <p:cBhvr>
                                        <p:cTn id="55" dur="1000" fill="hold"/>
                                        <p:tgtEl>
                                          <p:spTgt spid="673"/>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5" nodeType="clickEffect">
                                  <p:stCondLst>
                                    <p:cond delay="0"/>
                                  </p:stCondLst>
                                  <p:iterate>
                                    <p:tmAbs val="0"/>
                                  </p:iterate>
                                  <p:childTnLst>
                                    <p:set>
                                      <p:cBhvr>
                                        <p:cTn id="59" fill="hold">
                                          <p:stCondLst>
                                            <p:cond delay="0"/>
                                          </p:stCondLst>
                                        </p:cTn>
                                        <p:tgtEl>
                                          <p:spTgt spid="6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3" animBg="1" advAuto="0"/>
      <p:bldP spid="659" grpId="1" animBg="1" advAuto="0"/>
      <p:bldP spid="659" grpId="5" animBg="1" advAuto="0"/>
      <p:bldP spid="661" grpId="4" animBg="1" advAuto="0"/>
      <p:bldP spid="662" grpId="2" animBg="1" advAuto="0"/>
      <p:bldP spid="663" grpId="6" animBg="1" advAuto="0"/>
      <p:bldP spid="663" grpId="8" animBg="1" advAuto="0"/>
      <p:bldP spid="664" grpId="7" animBg="1" advAuto="0"/>
      <p:bldP spid="665" grpId="9" animBg="1" advAuto="0"/>
      <p:bldP spid="673" grpId="10" animBg="1" advAuto="0"/>
      <p:bldP spid="674" grpId="11" animBg="1" advAuto="0"/>
      <p:bldP spid="674" grpId="1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Rectangle"/>
          <p:cNvSpPr/>
          <p:nvPr/>
        </p:nvSpPr>
        <p:spPr>
          <a:xfrm>
            <a:off x="2973900" y="1735357"/>
            <a:ext cx="3383258" cy="2390454"/>
          </a:xfrm>
          <a:prstGeom prst="rect">
            <a:avLst/>
          </a:prstGeom>
          <a:gradFill>
            <a:gsLst>
              <a:gs pos="0">
                <a:srgbClr val="FFFFFF">
                  <a:alpha val="90674"/>
                </a:srgbClr>
              </a:gs>
              <a:gs pos="100000">
                <a:srgbClr val="DCDEE0">
                  <a:alpha val="90674"/>
                </a:srgbClr>
              </a:gs>
            </a:gsLst>
            <a:lin ang="5400000"/>
          </a:gradFill>
          <a:ln w="25400">
            <a:solidFill>
              <a:srgbClr val="85888D">
                <a:alpha val="90674"/>
              </a:srgbClr>
            </a:solidFill>
            <a:miter lim="400000"/>
          </a:ln>
          <a:effectLst>
            <a:outerShdw blurRad="88900" dir="5400000" rotWithShape="0">
              <a:srgbClr val="000000">
                <a:alpha val="50000"/>
              </a:srgbClr>
            </a:outerShdw>
          </a:effectLst>
        </p:spPr>
        <p:txBody>
          <a:bodyPr lIns="50800" tIns="50800" rIns="50800" bIns="50800" anchor="ctr"/>
          <a:lstStyle/>
          <a:p>
            <a:pPr>
              <a:defRPr sz="2400"/>
            </a:pPr>
            <a:endParaRPr/>
          </a:p>
        </p:txBody>
      </p:sp>
      <p:sp>
        <p:nvSpPr>
          <p:cNvPr id="677" name="Fair exchange: $Reward for exploit against S"/>
          <p:cNvSpPr>
            <a:spLocks noGrp="1"/>
          </p:cNvSpPr>
          <p:nvPr>
            <p:ph type="body" sz="quarter" idx="1"/>
          </p:nvPr>
        </p:nvSpPr>
        <p:spPr>
          <a:xfrm>
            <a:off x="364915" y="8727883"/>
            <a:ext cx="12274970" cy="1333945"/>
          </a:xfrm>
          <a:prstGeom prst="rect">
            <a:avLst/>
          </a:prstGeom>
        </p:spPr>
        <p:txBody>
          <a:bodyPr/>
          <a:lstStyle/>
          <a:p>
            <a:pPr marL="364489" indent="-364489" defTabSz="479044">
              <a:spcBef>
                <a:spcPts val="1800"/>
              </a:spcBef>
              <a:defRPr sz="4510"/>
            </a:pPr>
            <a:r>
              <a:t>Fair exchange: </a:t>
            </a:r>
            <a:r>
              <a:rPr b="1">
                <a:solidFill>
                  <a:schemeClr val="accent4"/>
                </a:solidFill>
                <a:latin typeface="Helvetica"/>
                <a:ea typeface="Helvetica"/>
                <a:cs typeface="Helvetica"/>
                <a:sym typeface="Helvetica"/>
              </a:rPr>
              <a:t>$Reward</a:t>
            </a:r>
            <a:r>
              <a:t> for </a:t>
            </a:r>
            <a:r>
              <a:rPr b="1">
                <a:solidFill>
                  <a:schemeClr val="accent5"/>
                </a:solidFill>
                <a:latin typeface="Helvetica"/>
                <a:ea typeface="Helvetica"/>
                <a:cs typeface="Helvetica"/>
                <a:sym typeface="Helvetica"/>
              </a:rPr>
              <a:t>exploit</a:t>
            </a:r>
            <a:r>
              <a:t> against </a:t>
            </a:r>
            <a:r>
              <a:rPr b="1">
                <a:solidFill>
                  <a:schemeClr val="accent4"/>
                </a:solidFill>
                <a:latin typeface="Helvetica"/>
                <a:ea typeface="Helvetica"/>
                <a:cs typeface="Helvetica"/>
                <a:sym typeface="Helvetica"/>
              </a:rPr>
              <a:t>S</a:t>
            </a:r>
          </a:p>
        </p:txBody>
      </p:sp>
      <p:sp>
        <p:nvSpPr>
          <p:cNvPr id="678" name="Rectangle"/>
          <p:cNvSpPr/>
          <p:nvPr/>
        </p:nvSpPr>
        <p:spPr>
          <a:xfrm>
            <a:off x="6669564" y="3509497"/>
            <a:ext cx="3643363" cy="5068610"/>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grpSp>
        <p:nvGrpSpPr>
          <p:cNvPr id="682" name="Group"/>
          <p:cNvGrpSpPr/>
          <p:nvPr/>
        </p:nvGrpSpPr>
        <p:grpSpPr>
          <a:xfrm>
            <a:off x="6988661" y="4542245"/>
            <a:ext cx="3010740" cy="3652529"/>
            <a:chOff x="-15015" y="-64983"/>
            <a:chExt cx="3010738" cy="3652527"/>
          </a:xfrm>
        </p:grpSpPr>
        <p:sp>
          <p:nvSpPr>
            <p:cNvPr id="679"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680" name="pasted-image.pdf" descr="pasted-image.pdf"/>
            <p:cNvPicPr>
              <a:picLocks noChangeAspect="1"/>
            </p:cNvPicPr>
            <p:nvPr/>
          </p:nvPicPr>
          <p:blipFill>
            <a:blip r:embed="rId3" cstate="print">
              <a:extLst/>
            </a:blip>
            <a:stretch>
              <a:fillRect/>
            </a:stretch>
          </p:blipFill>
          <p:spPr>
            <a:xfrm>
              <a:off x="2002569" y="69949"/>
              <a:ext cx="993155" cy="884592"/>
            </a:xfrm>
            <a:prstGeom prst="rect">
              <a:avLst/>
            </a:prstGeom>
            <a:ln w="12700" cap="flat">
              <a:noFill/>
              <a:miter lim="400000"/>
            </a:ln>
            <a:effectLst/>
          </p:spPr>
        </p:pic>
        <p:sp>
          <p:nvSpPr>
            <p:cNvPr id="681" name="Bounty contract"/>
            <p:cNvSpPr/>
            <p:nvPr/>
          </p:nvSpPr>
          <p:spPr>
            <a:xfrm>
              <a:off x="-15016" y="-64984"/>
              <a:ext cx="3005170" cy="15066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lgn="l">
                <a:defRPr sz="4000" b="1">
                  <a:latin typeface="Courier"/>
                  <a:ea typeface="Courier"/>
                  <a:cs typeface="Courier"/>
                  <a:sym typeface="Courier"/>
                </a:defRPr>
              </a:lvl1pPr>
            </a:lstStyle>
            <a:p>
              <a:r>
                <a:t>Bounty contract</a:t>
              </a:r>
            </a:p>
          </p:txBody>
        </p:sp>
      </p:grpSp>
      <p:sp>
        <p:nvSpPr>
          <p:cNvPr id="683" name="Blockchain"/>
          <p:cNvSpPr/>
          <p:nvPr/>
        </p:nvSpPr>
        <p:spPr>
          <a:xfrm>
            <a:off x="6601817" y="3563797"/>
            <a:ext cx="3020920" cy="73230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686" name="Group"/>
          <p:cNvGrpSpPr/>
          <p:nvPr/>
        </p:nvGrpSpPr>
        <p:grpSpPr>
          <a:xfrm>
            <a:off x="7338261" y="6145840"/>
            <a:ext cx="2020119" cy="732303"/>
            <a:chOff x="0" y="0"/>
            <a:chExt cx="2020118" cy="732302"/>
          </a:xfrm>
        </p:grpSpPr>
        <p:sp>
          <p:nvSpPr>
            <p:cNvPr id="684" name="$Reward"/>
            <p:cNvSpPr/>
            <p:nvPr/>
          </p:nvSpPr>
          <p:spPr>
            <a:xfrm>
              <a:off x="0" y="42300"/>
              <a:ext cx="2020119"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chemeClr val="accent4">
                      <a:satOff val="1488"/>
                      <a:lumOff val="-7242"/>
                    </a:schemeClr>
                  </a:solidFill>
                  <a:latin typeface="Helvetica"/>
                  <a:ea typeface="Helvetica"/>
                  <a:cs typeface="Helvetica"/>
                  <a:sym typeface="Helvetica"/>
                </a:defRPr>
              </a:lvl1pPr>
            </a:lstStyle>
            <a:p>
              <a:r>
                <a:t>$Reward</a:t>
              </a:r>
            </a:p>
          </p:txBody>
        </p:sp>
        <p:sp>
          <p:nvSpPr>
            <p:cNvPr id="685" name="Rectangle"/>
            <p:cNvSpPr/>
            <p:nvPr/>
          </p:nvSpPr>
          <p:spPr>
            <a:xfrm>
              <a:off x="0" y="0"/>
              <a:ext cx="2020119" cy="732303"/>
            </a:xfrm>
            <a:prstGeom prst="rect">
              <a:avLst/>
            </a:prstGeom>
            <a:noFill/>
            <a:ln w="25400" cap="flat">
              <a:solidFill>
                <a:schemeClr val="accent5"/>
              </a:solidFill>
              <a:prstDash val="solid"/>
              <a:miter lim="400000"/>
            </a:ln>
            <a:effectLst/>
          </p:spPr>
          <p:txBody>
            <a:bodyPr wrap="square" lIns="50800" tIns="50800" rIns="50800" bIns="50800" numCol="1" anchor="ctr">
              <a:noAutofit/>
            </a:bodyPr>
            <a:lstStyle/>
            <a:p>
              <a:pPr>
                <a:defRPr sz="2400"/>
              </a:pPr>
              <a:endParaRPr/>
            </a:p>
          </p:txBody>
        </p:sp>
      </p:grpSp>
      <p:pic>
        <p:nvPicPr>
          <p:cNvPr id="687" name="image40.png" descr="image40.png"/>
          <p:cNvPicPr>
            <a:picLocks noChangeAspect="1"/>
          </p:cNvPicPr>
          <p:nvPr/>
        </p:nvPicPr>
        <p:blipFill>
          <a:blip r:embed="rId4" cstate="print">
            <a:extLst/>
          </a:blip>
          <a:stretch>
            <a:fillRect/>
          </a:stretch>
        </p:blipFill>
        <p:spPr>
          <a:xfrm>
            <a:off x="11231476" y="3207681"/>
            <a:ext cx="1351219" cy="1545353"/>
          </a:xfrm>
          <a:prstGeom prst="rect">
            <a:avLst/>
          </a:prstGeom>
          <a:ln w="12700">
            <a:miter lim="400000"/>
          </a:ln>
        </p:spPr>
      </p:pic>
      <p:sp>
        <p:nvSpPr>
          <p:cNvPr id="688" name="FSGP[P, V,           ]"/>
          <p:cNvSpPr/>
          <p:nvPr/>
        </p:nvSpPr>
        <p:spPr>
          <a:xfrm>
            <a:off x="2992898" y="1774632"/>
            <a:ext cx="3345262" cy="749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3200"/>
            </a:pPr>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a:t>
            </a:r>
            <a:r>
              <a:rPr b="1">
                <a:solidFill>
                  <a:schemeClr val="accent5"/>
                </a:solidFill>
                <a:latin typeface="Helvetica"/>
                <a:ea typeface="Helvetica"/>
                <a:cs typeface="Helvetica"/>
                <a:sym typeface="Helvetica"/>
              </a:rPr>
              <a:t>          </a:t>
            </a:r>
            <a:r>
              <a:t>]</a:t>
            </a:r>
          </a:p>
        </p:txBody>
      </p:sp>
      <p:sp>
        <p:nvSpPr>
          <p:cNvPr id="689" name="progS"/>
          <p:cNvSpPr/>
          <p:nvPr/>
        </p:nvSpPr>
        <p:spPr>
          <a:xfrm>
            <a:off x="7293514" y="6977770"/>
            <a:ext cx="1197902" cy="584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3200">
                <a:solidFill>
                  <a:schemeClr val="accent4">
                    <a:satOff val="1488"/>
                    <a:lumOff val="-7242"/>
                  </a:schemeClr>
                </a:solidFill>
              </a:defRPr>
            </a:pPr>
            <a:r>
              <a:rPr b="1">
                <a:latin typeface="Helvetica"/>
                <a:ea typeface="Helvetica"/>
                <a:cs typeface="Helvetica"/>
                <a:sym typeface="Helvetica"/>
              </a:rPr>
              <a:t>prog</a:t>
            </a:r>
            <a:r>
              <a:rPr b="1" baseline="-5999">
                <a:latin typeface="Helvetica"/>
                <a:ea typeface="Helvetica"/>
                <a:cs typeface="Helvetica"/>
                <a:sym typeface="Helvetica"/>
              </a:rPr>
              <a:t>S</a:t>
            </a:r>
          </a:p>
        </p:txBody>
      </p:sp>
      <p:pic>
        <p:nvPicPr>
          <p:cNvPr id="690" name="image29.png" descr="image29.png"/>
          <p:cNvPicPr>
            <a:picLocks noChangeAspect="1"/>
          </p:cNvPicPr>
          <p:nvPr/>
        </p:nvPicPr>
        <p:blipFill>
          <a:blip r:embed="rId5" cstate="print">
            <a:extLst/>
          </a:blip>
          <a:stretch>
            <a:fillRect/>
          </a:stretch>
        </p:blipFill>
        <p:spPr>
          <a:xfrm>
            <a:off x="422105" y="4477011"/>
            <a:ext cx="1528233" cy="1719263"/>
          </a:xfrm>
          <a:prstGeom prst="rect">
            <a:avLst/>
          </a:prstGeom>
          <a:ln w="12700">
            <a:miter lim="400000"/>
          </a:ln>
        </p:spPr>
      </p:pic>
      <p:sp>
        <p:nvSpPr>
          <p:cNvPr id="691" name="progS"/>
          <p:cNvSpPr/>
          <p:nvPr/>
        </p:nvSpPr>
        <p:spPr>
          <a:xfrm>
            <a:off x="4972469" y="1857182"/>
            <a:ext cx="1197902" cy="584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3200">
                <a:solidFill>
                  <a:schemeClr val="accent4">
                    <a:satOff val="1488"/>
                    <a:lumOff val="-7242"/>
                  </a:schemeClr>
                </a:solidFill>
              </a:defRPr>
            </a:pPr>
            <a:r>
              <a:rPr b="1">
                <a:latin typeface="Helvetica"/>
                <a:ea typeface="Helvetica"/>
                <a:cs typeface="Helvetica"/>
                <a:sym typeface="Helvetica"/>
              </a:rPr>
              <a:t>prog</a:t>
            </a:r>
            <a:r>
              <a:rPr b="1" baseline="-5999">
                <a:latin typeface="Helvetica"/>
                <a:ea typeface="Helvetica"/>
                <a:cs typeface="Helvetica"/>
                <a:sym typeface="Helvetica"/>
              </a:rPr>
              <a:t>S</a:t>
            </a:r>
          </a:p>
        </p:txBody>
      </p:sp>
      <p:sp>
        <p:nvSpPr>
          <p:cNvPr id="692" name="exploit"/>
          <p:cNvSpPr/>
          <p:nvPr/>
        </p:nvSpPr>
        <p:spPr>
          <a:xfrm>
            <a:off x="7318427" y="7467600"/>
            <a:ext cx="1587700"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rPr dirty="0"/>
              <a:t>exploit</a:t>
            </a:r>
          </a:p>
        </p:txBody>
      </p:sp>
      <p:sp>
        <p:nvSpPr>
          <p:cNvPr id="693" name="✔︎"/>
          <p:cNvSpPr/>
          <p:nvPr/>
        </p:nvSpPr>
        <p:spPr>
          <a:xfrm>
            <a:off x="8832038" y="7226893"/>
            <a:ext cx="872034" cy="102592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solidFill>
                  <a:schemeClr val="accent2"/>
                </a:solidFill>
              </a:defRPr>
            </a:lvl1pPr>
          </a:lstStyle>
          <a:p>
            <a:r>
              <a:rPr lang="en-US" dirty="0"/>
              <a:t>✔</a:t>
            </a:r>
            <a:endParaRPr dirty="0"/>
          </a:p>
        </p:txBody>
      </p:sp>
      <p:grpSp>
        <p:nvGrpSpPr>
          <p:cNvPr id="696" name="Group"/>
          <p:cNvGrpSpPr/>
          <p:nvPr/>
        </p:nvGrpSpPr>
        <p:grpSpPr>
          <a:xfrm>
            <a:off x="2535375" y="6493684"/>
            <a:ext cx="8385135" cy="1057277"/>
            <a:chOff x="411378" y="1051177"/>
            <a:chExt cx="8385134" cy="1057276"/>
          </a:xfrm>
        </p:grpSpPr>
        <p:sp>
          <p:nvSpPr>
            <p:cNvPr id="694" name="Line"/>
            <p:cNvSpPr/>
            <p:nvPr/>
          </p:nvSpPr>
          <p:spPr>
            <a:xfrm flipV="1">
              <a:off x="6741750" y="1212157"/>
              <a:ext cx="2054763" cy="896297"/>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695" name="Line"/>
            <p:cNvSpPr/>
            <p:nvPr/>
          </p:nvSpPr>
          <p:spPr>
            <a:xfrm flipH="1">
              <a:off x="411378" y="1051177"/>
              <a:ext cx="4671687" cy="633785"/>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
        <p:nvSpPr>
          <p:cNvPr id="697" name="seller"/>
          <p:cNvSpPr/>
          <p:nvPr/>
        </p:nvSpPr>
        <p:spPr>
          <a:xfrm>
            <a:off x="606809" y="6039533"/>
            <a:ext cx="1158826"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sp>
        <p:nvSpPr>
          <p:cNvPr id="698" name="buyer"/>
          <p:cNvSpPr/>
          <p:nvPr/>
        </p:nvSpPr>
        <p:spPr>
          <a:xfrm>
            <a:off x="11246561" y="4580384"/>
            <a:ext cx="1321049"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buyer</a:t>
            </a:r>
          </a:p>
        </p:txBody>
      </p:sp>
      <p:sp>
        <p:nvSpPr>
          <p:cNvPr id="699" name="End-to-end bug-bounty system"/>
          <p:cNvSpPr/>
          <p:nvPr/>
        </p:nvSpPr>
        <p:spPr>
          <a:xfrm>
            <a:off x="952500" y="444500"/>
            <a:ext cx="11099800" cy="1036981"/>
          </a:xfrm>
          <a:prstGeom prst="rect">
            <a:avLst/>
          </a:prstGeom>
          <a:blipFill>
            <a:blip r:embed="rId6"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End-to-end bug-bounty system</a:t>
            </a:r>
          </a:p>
        </p:txBody>
      </p:sp>
      <p:grpSp>
        <p:nvGrpSpPr>
          <p:cNvPr id="702" name="Group"/>
          <p:cNvGrpSpPr/>
          <p:nvPr/>
        </p:nvGrpSpPr>
        <p:grpSpPr>
          <a:xfrm>
            <a:off x="6870700" y="7810500"/>
            <a:ext cx="863600" cy="863600"/>
            <a:chOff x="0" y="0"/>
            <a:chExt cx="863600" cy="863600"/>
          </a:xfrm>
        </p:grpSpPr>
        <p:pic>
          <p:nvPicPr>
            <p:cNvPr id="700" name="pasted-image.pdf" descr="pasted-image.pdf"/>
            <p:cNvPicPr>
              <a:picLocks noChangeAspect="1"/>
            </p:cNvPicPr>
            <p:nvPr/>
          </p:nvPicPr>
          <p:blipFill>
            <a:blip r:embed="rId7" cstate="print">
              <a:extLst/>
            </a:blip>
            <a:stretch>
              <a:fillRect/>
            </a:stretch>
          </p:blipFill>
          <p:spPr>
            <a:xfrm>
              <a:off x="0" y="0"/>
              <a:ext cx="863600" cy="863600"/>
            </a:xfrm>
            <a:prstGeom prst="rect">
              <a:avLst/>
            </a:prstGeom>
            <a:ln w="12700" cap="flat">
              <a:noFill/>
              <a:miter lim="400000"/>
            </a:ln>
            <a:effectLst/>
          </p:spPr>
        </p:pic>
        <p:pic>
          <p:nvPicPr>
            <p:cNvPr id="701" name="image40.png" descr="image40.png"/>
            <p:cNvPicPr>
              <a:picLocks noChangeAspect="1"/>
            </p:cNvPicPr>
            <p:nvPr/>
          </p:nvPicPr>
          <p:blipFill>
            <a:blip r:embed="rId8" cstate="print">
              <a:extLst/>
            </a:blip>
            <a:stretch>
              <a:fillRect/>
            </a:stretch>
          </p:blipFill>
          <p:spPr>
            <a:xfrm>
              <a:off x="247671" y="397267"/>
              <a:ext cx="368258" cy="421167"/>
            </a:xfrm>
            <a:prstGeom prst="rect">
              <a:avLst/>
            </a:prstGeom>
            <a:ln w="12700" cap="flat">
              <a:noFill/>
              <a:miter lim="400000"/>
            </a:ln>
            <a:effectLst/>
          </p:spPr>
        </p:pic>
      </p:grpSp>
      <p:sp>
        <p:nvSpPr>
          <p:cNvPr id="2" name="Slide Number Placeholder 1"/>
          <p:cNvSpPr>
            <a:spLocks noGrp="1"/>
          </p:cNvSpPr>
          <p:nvPr>
            <p:ph type="sldNum" sz="quarter" idx="2"/>
          </p:nvPr>
        </p:nvSpPr>
        <p:spPr/>
        <p:txBody>
          <a:bodyPr/>
          <a:lstStyle/>
          <a:p>
            <a:fld id="{86CB4B4D-7CA3-9044-876B-883B54F8677D}" type="slidenum">
              <a:rPr lang="uk-UA" smtClean="0"/>
              <a:pPr/>
              <a:t>15</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xit" presetSubtype="32" fill="hold" grpId="2" nodeType="clickEffect">
                                  <p:stCondLst>
                                    <p:cond delay="0"/>
                                  </p:stCondLst>
                                  <p:childTnLst>
                                    <p:anim calcmode="lin" valueType="num">
                                      <p:cBhvr>
                                        <p:cTn id="6" dur="500"/>
                                        <p:tgtEl>
                                          <p:spTgt spid="693"/>
                                        </p:tgtEl>
                                        <p:attrNameLst>
                                          <p:attrName>ppt_w</p:attrName>
                                        </p:attrNameLst>
                                      </p:cBhvr>
                                      <p:tavLst>
                                        <p:tav tm="0">
                                          <p:val>
                                            <p:strVal val="ppt_w"/>
                                          </p:val>
                                        </p:tav>
                                        <p:tav tm="100000">
                                          <p:val>
                                            <p:fltVal val="0"/>
                                          </p:val>
                                        </p:tav>
                                      </p:tavLst>
                                    </p:anim>
                                    <p:anim calcmode="lin" valueType="num">
                                      <p:cBhvr>
                                        <p:cTn id="7" dur="500"/>
                                        <p:tgtEl>
                                          <p:spTgt spid="693"/>
                                        </p:tgtEl>
                                        <p:attrNameLst>
                                          <p:attrName>ppt_h</p:attrName>
                                        </p:attrNameLst>
                                      </p:cBhvr>
                                      <p:tavLst>
                                        <p:tav tm="0">
                                          <p:val>
                                            <p:strVal val="ppt_h"/>
                                          </p:val>
                                        </p:tav>
                                        <p:tav tm="100000">
                                          <p:val>
                                            <p:fltVal val="0"/>
                                          </p:val>
                                        </p:tav>
                                      </p:tavLst>
                                    </p:anim>
                                    <p:animEffect transition="out" filter="fade">
                                      <p:cBhvr>
                                        <p:cTn id="8" dur="500"/>
                                        <p:tgtEl>
                                          <p:spTgt spid="693"/>
                                        </p:tgtEl>
                                      </p:cBhvr>
                                    </p:animEffect>
                                    <p:set>
                                      <p:cBhvr>
                                        <p:cTn id="9" dur="1" fill="hold">
                                          <p:stCondLst>
                                            <p:cond delay="499"/>
                                          </p:stCondLst>
                                        </p:cTn>
                                        <p:tgtEl>
                                          <p:spTgt spid="69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nodeType="clickEffect">
                                  <p:stCondLst>
                                    <p:cond delay="0"/>
                                  </p:stCondLst>
                                  <p:childTnLst>
                                    <p:animMotion origin="layout" path="M 0.000000 0.000000 L -0.550727 0.077703" pathEditMode="relative">
                                      <p:cBhvr>
                                        <p:cTn id="13" dur="1000" fill="hold"/>
                                        <p:tgtEl>
                                          <p:spTgt spid="686"/>
                                        </p:tgtEl>
                                        <p:attrNameLst>
                                          <p:attrName>ppt_x</p:attrName>
                                          <p:attrName>ppt_y</p:attrName>
                                        </p:attrNameLst>
                                      </p:cBhvr>
                                    </p:animMotion>
                                  </p:childTnLst>
                                </p:cTn>
                              </p:par>
                              <p:par>
                                <p:cTn id="14" presetID="-1" presetClass="path" presetSubtype="0" accel="50000" decel="50000" fill="hold" nodeType="withEffect">
                                  <p:stCondLst>
                                    <p:cond delay="0"/>
                                  </p:stCondLst>
                                  <p:childTnLst>
                                    <p:animMotion origin="layout" path="M 0.000000 0.000000 L 0.281889 -0.212240" pathEditMode="relative">
                                      <p:cBhvr>
                                        <p:cTn id="15" dur="1000" fill="hold"/>
                                        <p:tgtEl>
                                          <p:spTgt spid="692"/>
                                        </p:tgtEl>
                                        <p:attrNameLst>
                                          <p:attrName>ppt_x</p:attrName>
                                          <p:attrName>ppt_y</p:attrName>
                                        </p:attrNameLst>
                                      </p:cBhvr>
                                    </p:animMotion>
                                  </p:childTnLst>
                                </p:cTn>
                              </p:par>
                            </p:childTnLst>
                          </p:cTn>
                        </p:par>
                        <p:par>
                          <p:cTn id="16" fill="hold">
                            <p:stCondLst>
                              <p:cond delay="1000"/>
                            </p:stCondLst>
                            <p:childTnLst>
                              <p:par>
                                <p:cTn id="17" presetID="-1" presetClass="path" presetSubtype="0" accel="50000" decel="50000" fill="hold" nodeType="withEffect">
                                  <p:stCondLst>
                                    <p:cond delay="0"/>
                                  </p:stCondLst>
                                  <p:childTnLst>
                                    <p:animMotion origin="layout" path="M 0.000000 0.000000 L 0.282227 -0.212240" pathEditMode="relative">
                                      <p:cBhvr>
                                        <p:cTn id="18" dur="1000" fill="hold"/>
                                        <p:tgtEl>
                                          <p:spTgt spid="702"/>
                                        </p:tgtEl>
                                        <p:attrNameLst>
                                          <p:attrName>ppt_x</p:attrName>
                                          <p:attrName>ppt_y</p:attrName>
                                        </p:attrNameLst>
                                      </p:cBhvr>
                                    </p:animMotion>
                                  </p:childTnLst>
                                </p:cTn>
                              </p:par>
                              <p:par>
                                <p:cTn id="19" presetID="4" presetClass="entr" presetSubtype="32" fill="hold" grpId="5" nodeType="withEffect">
                                  <p:stCondLst>
                                    <p:cond delay="0"/>
                                  </p:stCondLst>
                                  <p:iterate>
                                    <p:tmAbs val="0"/>
                                  </p:iterate>
                                  <p:childTnLst>
                                    <p:set>
                                      <p:cBhvr>
                                        <p:cTn id="20" fill="hold"/>
                                        <p:tgtEl>
                                          <p:spTgt spid="696"/>
                                        </p:tgtEl>
                                        <p:attrNameLst>
                                          <p:attrName>style.visibility</p:attrName>
                                        </p:attrNameLst>
                                      </p:cBhvr>
                                      <p:to>
                                        <p:strVal val="visible"/>
                                      </p:to>
                                    </p:set>
                                    <p:animEffect transition="in" filter="box(out)">
                                      <p:cBhvr>
                                        <p:cTn id="21" dur="1000"/>
                                        <p:tgtEl>
                                          <p:spTgt spid="69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 grpId="6" animBg="1" advAuto="0"/>
      <p:bldP spid="693" grpId="2" animBg="1"/>
      <p:bldP spid="696" grpId="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roperties:…"/>
          <p:cNvSpPr>
            <a:spLocks noGrp="1"/>
          </p:cNvSpPr>
          <p:nvPr>
            <p:ph type="body" idx="1"/>
          </p:nvPr>
        </p:nvSpPr>
        <p:spPr>
          <a:prstGeom prst="rect">
            <a:avLst/>
          </a:prstGeom>
        </p:spPr>
        <p:txBody>
          <a:bodyPr/>
          <a:lstStyle/>
          <a:p>
            <a:pPr marL="0" indent="0" defTabSz="479044">
              <a:spcBef>
                <a:spcPts val="800"/>
              </a:spcBef>
              <a:buSzTx/>
              <a:buNone/>
              <a:defRPr sz="4510"/>
            </a:pPr>
            <a:r>
              <a:t>Properties:</a:t>
            </a:r>
          </a:p>
          <a:p>
            <a:pPr marL="1171575" lvl="1" indent="-650875" defTabSz="479044">
              <a:spcBef>
                <a:spcPts val="800"/>
              </a:spcBef>
              <a:buSzPct val="100000"/>
              <a:buAutoNum type="arabicPeriod"/>
              <a:defRPr sz="3690"/>
            </a:pPr>
            <a:r>
              <a:rPr b="1">
                <a:latin typeface="Helvetica"/>
                <a:ea typeface="Helvetica"/>
                <a:cs typeface="Helvetica"/>
                <a:sym typeface="Helvetica"/>
              </a:rPr>
              <a:t>Fair exchange:</a:t>
            </a:r>
            <a:r>
              <a:t> </a:t>
            </a:r>
            <a:r>
              <a:rPr b="1">
                <a:solidFill>
                  <a:schemeClr val="accent4"/>
                </a:solidFill>
                <a:latin typeface="Helvetica"/>
                <a:ea typeface="Helvetica"/>
                <a:cs typeface="Helvetica"/>
                <a:sym typeface="Helvetica"/>
              </a:rPr>
              <a:t>$Reward</a:t>
            </a:r>
            <a:r>
              <a:t> iff delivered </a:t>
            </a:r>
            <a:r>
              <a:rPr b="1">
                <a:solidFill>
                  <a:schemeClr val="accent5"/>
                </a:solidFill>
                <a:latin typeface="Helvetica"/>
                <a:ea typeface="Helvetica"/>
                <a:cs typeface="Helvetica"/>
                <a:sym typeface="Helvetica"/>
              </a:rPr>
              <a:t>exploit</a:t>
            </a:r>
          </a:p>
          <a:p>
            <a:pPr marL="1171575" lvl="1" indent="-650875" defTabSz="479044">
              <a:spcBef>
                <a:spcPts val="1600"/>
              </a:spcBef>
              <a:buSzPct val="100000"/>
              <a:buAutoNum type="arabicPeriod"/>
              <a:defRPr sz="3690"/>
            </a:pPr>
            <a:r>
              <a:rPr b="1">
                <a:latin typeface="Helvetica"/>
                <a:ea typeface="Helvetica"/>
                <a:cs typeface="Helvetica"/>
                <a:sym typeface="Helvetica"/>
              </a:rPr>
              <a:t>Confidentiality:</a:t>
            </a:r>
            <a:r>
              <a:t> </a:t>
            </a:r>
            <a:r>
              <a:rPr b="1">
                <a:solidFill>
                  <a:schemeClr val="accent5"/>
                </a:solidFill>
                <a:latin typeface="Helvetica"/>
                <a:ea typeface="Helvetica"/>
                <a:cs typeface="Helvetica"/>
                <a:sym typeface="Helvetica"/>
              </a:rPr>
              <a:t>exploit</a:t>
            </a:r>
            <a:r>
              <a:t> encrypted under public key of </a:t>
            </a:r>
            <a:r>
              <a:rPr>
                <a:solidFill>
                  <a:schemeClr val="accent4">
                    <a:hueOff val="46120"/>
                    <a:satOff val="4178"/>
                    <a:lumOff val="-16732"/>
                  </a:schemeClr>
                </a:solidFill>
                <a:latin typeface="Apple Chancery"/>
                <a:ea typeface="Apple Chancery"/>
                <a:cs typeface="Apple Chancery"/>
                <a:sym typeface="Apple Chancery"/>
              </a:rPr>
              <a:t>buyer</a:t>
            </a:r>
            <a:endParaRPr b="1">
              <a:solidFill>
                <a:schemeClr val="accent5"/>
              </a:solidFill>
              <a:latin typeface="Helvetica"/>
              <a:ea typeface="Helvetica"/>
              <a:cs typeface="Helvetica"/>
              <a:sym typeface="Helvetica"/>
            </a:endParaRPr>
          </a:p>
          <a:p>
            <a:pPr marL="1171575" lvl="1" indent="-650875" defTabSz="479044">
              <a:lnSpc>
                <a:spcPct val="90000"/>
              </a:lnSpc>
              <a:spcBef>
                <a:spcPts val="800"/>
              </a:spcBef>
              <a:buSzPct val="100000"/>
              <a:buAutoNum type="arabicPeriod"/>
              <a:defRPr sz="3690"/>
            </a:pPr>
            <a:r>
              <a:rPr b="1">
                <a:latin typeface="Helvetica"/>
                <a:ea typeface="Helvetica"/>
                <a:cs typeface="Helvetica"/>
                <a:sym typeface="Helvetica"/>
              </a:rPr>
              <a:t>Guaranteed payment*:</a:t>
            </a:r>
            <a:r>
              <a:t> </a:t>
            </a:r>
            <a:r>
              <a:rPr>
                <a:solidFill>
                  <a:schemeClr val="accent4">
                    <a:hueOff val="46120"/>
                    <a:satOff val="4178"/>
                    <a:lumOff val="-16732"/>
                  </a:schemeClr>
                </a:solidFill>
                <a:latin typeface="Apple Chancery"/>
                <a:ea typeface="Apple Chancery"/>
                <a:cs typeface="Apple Chancery"/>
                <a:sym typeface="Apple Chancery"/>
              </a:rPr>
              <a:t>buyer </a:t>
            </a:r>
            <a:r>
              <a:t>will pay at least one valid </a:t>
            </a:r>
            <a:r>
              <a:rPr>
                <a:solidFill>
                  <a:schemeClr val="accent4">
                    <a:hueOff val="46120"/>
                    <a:satOff val="4178"/>
                    <a:lumOff val="-16732"/>
                  </a:schemeClr>
                </a:solidFill>
                <a:latin typeface="Apple Chancery"/>
                <a:ea typeface="Apple Chancery"/>
                <a:cs typeface="Apple Chancery"/>
                <a:sym typeface="Apple Chancery"/>
              </a:rPr>
              <a:t>seller </a:t>
            </a:r>
            <a:r>
              <a:t>before specified deadline </a:t>
            </a:r>
          </a:p>
          <a:p>
            <a:pPr marL="1184592" lvl="2" indent="-455612" defTabSz="479044">
              <a:spcBef>
                <a:spcPts val="800"/>
              </a:spcBef>
              <a:defRPr sz="3690"/>
            </a:pPr>
            <a:r>
              <a:t>Prevents bug-bounty competition from being unfairly terminated</a:t>
            </a:r>
          </a:p>
        </p:txBody>
      </p:sp>
      <p:sp>
        <p:nvSpPr>
          <p:cNvPr id="707" name="*ZK-snark-based Bitcoin systems can't achieve this one"/>
          <p:cNvSpPr/>
          <p:nvPr/>
        </p:nvSpPr>
        <p:spPr>
          <a:xfrm>
            <a:off x="753567" y="8852156"/>
            <a:ext cx="11497666"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i="1">
                <a:latin typeface="Helvetica"/>
                <a:ea typeface="Helvetica"/>
                <a:cs typeface="Helvetica"/>
                <a:sym typeface="Helvetica"/>
              </a:defRPr>
            </a:lvl1pPr>
          </a:lstStyle>
          <a:p>
            <a:r>
              <a:rPr dirty="0"/>
              <a:t>*ZK-</a:t>
            </a:r>
            <a:r>
              <a:rPr dirty="0" err="1"/>
              <a:t>snark</a:t>
            </a:r>
            <a:r>
              <a:rPr dirty="0"/>
              <a:t>-based Bitcoin systems can't achieve this one</a:t>
            </a:r>
          </a:p>
        </p:txBody>
      </p:sp>
      <p:sp>
        <p:nvSpPr>
          <p:cNvPr id="708" name="End-to-end bug-bounty system"/>
          <p:cNvSpPr/>
          <p:nvPr/>
        </p:nvSpPr>
        <p:spPr>
          <a:xfrm>
            <a:off x="952500" y="444500"/>
            <a:ext cx="11099800" cy="1036981"/>
          </a:xfrm>
          <a:prstGeom prst="rect">
            <a:avLst/>
          </a:prstGeom>
          <a:blipFill>
            <a:blip r:embed="rId3"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End-to-end bug-bounty system</a:t>
            </a:r>
          </a:p>
        </p:txBody>
      </p:sp>
      <p:sp>
        <p:nvSpPr>
          <p:cNvPr id="2" name="Slide Number Placeholder 1"/>
          <p:cNvSpPr>
            <a:spLocks noGrp="1"/>
          </p:cNvSpPr>
          <p:nvPr>
            <p:ph type="sldNum" sz="quarter" idx="2"/>
          </p:nvPr>
        </p:nvSpPr>
        <p:spPr/>
        <p:txBody>
          <a:bodyPr/>
          <a:lstStyle/>
          <a:p>
            <a:fld id="{86CB4B4D-7CA3-9044-876B-883B54F8677D}" type="slidenum">
              <a:rPr lang="uk-UA" smtClean="0"/>
              <a:pPr/>
              <a:t>16</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70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0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70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70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706">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706">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2" nodeType="afterEffect">
                                  <p:stCondLst>
                                    <p:cond delay="0"/>
                                  </p:stCondLst>
                                  <p:iterate>
                                    <p:tmAbs val="0"/>
                                  </p:iterate>
                                  <p:childTnLst>
                                    <p:set>
                                      <p:cBhvr>
                                        <p:cTn id="25" fill="hold"/>
                                        <p:tgtEl>
                                          <p:spTgt spid="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 grpId="1" build="p" bldLvl="5" animBg="1" advAuto="0"/>
      <p:bldP spid="707"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In principle, for any system executable / simulatable in enclave…"/>
          <p:cNvSpPr>
            <a:spLocks noGrp="1"/>
          </p:cNvSpPr>
          <p:nvPr>
            <p:ph type="body" idx="1"/>
          </p:nvPr>
        </p:nvSpPr>
        <p:spPr>
          <a:xfrm>
            <a:off x="952500" y="2786687"/>
            <a:ext cx="11099800" cy="6286501"/>
          </a:xfrm>
          <a:prstGeom prst="rect">
            <a:avLst/>
          </a:prstGeom>
        </p:spPr>
        <p:txBody>
          <a:bodyPr>
            <a:normAutofit lnSpcReduction="10000"/>
          </a:bodyPr>
          <a:lstStyle/>
          <a:p>
            <a:pPr marL="360045" indent="-360045" defTabSz="473201">
              <a:spcBef>
                <a:spcPts val="800"/>
              </a:spcBef>
              <a:defRPr sz="4455"/>
            </a:pPr>
            <a:r>
              <a:rPr dirty="0"/>
              <a:t>In principle, for any system executable / </a:t>
            </a:r>
            <a:r>
              <a:rPr dirty="0" err="1"/>
              <a:t>simulatable</a:t>
            </a:r>
            <a:r>
              <a:rPr dirty="0"/>
              <a:t> in enclave</a:t>
            </a:r>
          </a:p>
          <a:p>
            <a:pPr marL="360045" indent="-360045" defTabSz="473201">
              <a:spcBef>
                <a:spcPts val="800"/>
              </a:spcBef>
              <a:defRPr sz="4455"/>
            </a:pPr>
            <a:r>
              <a:rPr dirty="0"/>
              <a:t>In paper:</a:t>
            </a:r>
          </a:p>
          <a:p>
            <a:pPr marL="810101" lvl="1" indent="-450056" defTabSz="473201">
              <a:spcBef>
                <a:spcPts val="800"/>
              </a:spcBef>
              <a:defRPr sz="3645"/>
            </a:pPr>
            <a:r>
              <a:rPr dirty="0"/>
              <a:t>SQL injection attacks</a:t>
            </a:r>
          </a:p>
          <a:p>
            <a:pPr marL="1080135" lvl="2" indent="-360045" defTabSz="473201">
              <a:spcBef>
                <a:spcPts val="800"/>
              </a:spcBef>
              <a:defRPr sz="2916"/>
            </a:pPr>
            <a:r>
              <a:rPr dirty="0" err="1"/>
              <a:t>Facebook</a:t>
            </a:r>
            <a:r>
              <a:rPr dirty="0"/>
              <a:t> </a:t>
            </a:r>
            <a:r>
              <a:rPr dirty="0" err="1"/>
              <a:t>Proxygen</a:t>
            </a:r>
            <a:r>
              <a:rPr dirty="0"/>
              <a:t> library fronting </a:t>
            </a:r>
            <a:r>
              <a:rPr dirty="0" err="1"/>
              <a:t>SQLite</a:t>
            </a:r>
            <a:endParaRPr dirty="0"/>
          </a:p>
          <a:p>
            <a:pPr marL="810101" lvl="1" indent="-450056" defTabSz="473201">
              <a:spcBef>
                <a:spcPts val="800"/>
              </a:spcBef>
              <a:defRPr sz="3645"/>
            </a:pPr>
            <a:r>
              <a:rPr dirty="0"/>
              <a:t>Certificate Validation Logic conflicts</a:t>
            </a:r>
          </a:p>
          <a:p>
            <a:pPr marL="1080135" lvl="2" indent="-360045" defTabSz="473201">
              <a:spcBef>
                <a:spcPts val="800"/>
              </a:spcBef>
              <a:defRPr sz="2916"/>
            </a:pPr>
            <a:r>
              <a:rPr dirty="0" err="1"/>
              <a:t>OpenSSL</a:t>
            </a:r>
            <a:r>
              <a:rPr dirty="0"/>
              <a:t> and </a:t>
            </a:r>
            <a:r>
              <a:rPr dirty="0" err="1"/>
              <a:t>mbedTLS</a:t>
            </a:r>
            <a:endParaRPr dirty="0"/>
          </a:p>
          <a:p>
            <a:pPr marL="810101" lvl="1" indent="-450056" defTabSz="473201">
              <a:spcBef>
                <a:spcPts val="800"/>
              </a:spcBef>
              <a:defRPr sz="3645"/>
            </a:pPr>
            <a:r>
              <a:rPr dirty="0"/>
              <a:t>MITM attacks against TLS handshakes</a:t>
            </a:r>
          </a:p>
          <a:p>
            <a:pPr marL="1080135" lvl="2" indent="-360045" defTabSz="473201">
              <a:spcBef>
                <a:spcPts val="800"/>
              </a:spcBef>
              <a:defRPr sz="2916"/>
            </a:pPr>
            <a:r>
              <a:rPr dirty="0"/>
              <a:t>Simulation environment in which exploit attacks simulated handshake between server and honest user</a:t>
            </a:r>
          </a:p>
        </p:txBody>
      </p:sp>
      <p:sp>
        <p:nvSpPr>
          <p:cNvPr id="713" name="Marketplaces for…"/>
          <p:cNvSpPr/>
          <p:nvPr/>
        </p:nvSpPr>
        <p:spPr>
          <a:xfrm>
            <a:off x="952500" y="444500"/>
            <a:ext cx="11099800" cy="1953818"/>
          </a:xfrm>
          <a:prstGeom prst="rect">
            <a:avLst/>
          </a:prstGeom>
          <a:blipFill>
            <a:blip r:embed="rId3"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p>
            <a:pPr>
              <a:defRPr sz="6000">
                <a:solidFill>
                  <a:srgbClr val="FFFFFF"/>
                </a:solidFill>
              </a:defRPr>
            </a:pPr>
            <a:r>
              <a:t>Marketplaces for </a:t>
            </a:r>
          </a:p>
          <a:p>
            <a:pPr>
              <a:defRPr sz="6000">
                <a:solidFill>
                  <a:srgbClr val="FFFFFF"/>
                </a:solidFill>
              </a:defRPr>
            </a:pPr>
            <a:r>
              <a:t>what kinds of bugs?</a:t>
            </a:r>
          </a:p>
        </p:txBody>
      </p:sp>
      <p:sp>
        <p:nvSpPr>
          <p:cNvPr id="2" name="Slide Number Placeholder 1"/>
          <p:cNvSpPr>
            <a:spLocks noGrp="1"/>
          </p:cNvSpPr>
          <p:nvPr>
            <p:ph type="sldNum" sz="quarter" idx="2"/>
          </p:nvPr>
        </p:nvSpPr>
        <p:spPr/>
        <p:txBody>
          <a:bodyPr/>
          <a:lstStyle/>
          <a:p>
            <a:fld id="{86CB4B4D-7CA3-9044-876B-883B54F8677D}" type="slidenum">
              <a:rPr lang="uk-UA" smtClean="0"/>
              <a:pPr/>
              <a:t>17</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1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12">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712">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7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712">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712">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712">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7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Transparent enclave execution (TEE)…"/>
          <p:cNvSpPr>
            <a:spLocks noGrp="1"/>
          </p:cNvSpPr>
          <p:nvPr>
            <p:ph type="body" idx="1"/>
          </p:nvPr>
        </p:nvSpPr>
        <p:spPr>
          <a:xfrm>
            <a:off x="952500" y="1743322"/>
            <a:ext cx="11099800" cy="6266956"/>
          </a:xfrm>
          <a:prstGeom prst="rect">
            <a:avLst/>
          </a:prstGeom>
        </p:spPr>
        <p:txBody>
          <a:bodyPr/>
          <a:lstStyle/>
          <a:p>
            <a:pPr marL="266700" indent="-266700" defTabSz="350520">
              <a:spcBef>
                <a:spcPts val="600"/>
              </a:spcBef>
              <a:defRPr sz="3300"/>
            </a:pPr>
            <a:r>
              <a:rPr b="1">
                <a:latin typeface="Helvetica"/>
                <a:ea typeface="Helvetica"/>
                <a:cs typeface="Helvetica"/>
                <a:sym typeface="Helvetica"/>
              </a:rPr>
              <a:t>Transparent enclave execution (TEE) </a:t>
            </a:r>
          </a:p>
          <a:p>
            <a:pPr marL="674158" lvl="1" indent="-407458" defTabSz="350520">
              <a:spcBef>
                <a:spcPts val="600"/>
              </a:spcBef>
              <a:defRPr sz="3300"/>
            </a:pPr>
            <a:r>
              <a:t>Lots of fun things can be done without confidentiality!</a:t>
            </a:r>
          </a:p>
          <a:p>
            <a:pPr marL="674158" lvl="1" indent="-407458" defTabSz="350520">
              <a:spcBef>
                <a:spcPts val="600"/>
              </a:spcBef>
              <a:defRPr sz="3300"/>
            </a:pPr>
            <a:r>
              <a:t>Natural extensions to allow for some functionalities to remain hidden from host (e.g., crypto primitives)</a:t>
            </a:r>
            <a:endParaRPr b="1">
              <a:latin typeface="Helvetica"/>
              <a:ea typeface="Helvetica"/>
              <a:cs typeface="Helvetica"/>
              <a:sym typeface="Helvetica"/>
            </a:endParaRPr>
          </a:p>
          <a:p>
            <a:pPr marL="266700" indent="-266700" defTabSz="350520">
              <a:spcBef>
                <a:spcPts val="1900"/>
              </a:spcBef>
              <a:defRPr sz="3300"/>
            </a:pPr>
            <a:r>
              <a:rPr b="1">
                <a:latin typeface="Helvetica"/>
                <a:ea typeface="Helvetica"/>
                <a:cs typeface="Helvetica"/>
                <a:sym typeface="Helvetica"/>
              </a:rPr>
              <a:t>Sealed-Glass Proofs</a:t>
            </a:r>
          </a:p>
          <a:p>
            <a:pPr marL="674158" lvl="1" indent="-407458" defTabSz="350520">
              <a:spcBef>
                <a:spcPts val="600"/>
              </a:spcBef>
              <a:defRPr sz="3300"/>
            </a:pPr>
            <a:r>
              <a:t>Generalizes ZK-proofs, commitments, VC</a:t>
            </a:r>
          </a:p>
          <a:p>
            <a:pPr marL="266700" indent="-266700" defTabSz="350520">
              <a:spcBef>
                <a:spcPts val="1900"/>
              </a:spcBef>
              <a:defRPr sz="3300"/>
            </a:pPr>
            <a:r>
              <a:rPr b="1">
                <a:latin typeface="Helvetica"/>
                <a:ea typeface="Helvetica"/>
                <a:cs typeface="Helvetica"/>
                <a:sym typeface="Helvetica"/>
              </a:rPr>
              <a:t>Combining SGX with smart-contracts</a:t>
            </a:r>
          </a:p>
          <a:p>
            <a:pPr marL="674158" lvl="1" indent="-407458" defTabSz="350520">
              <a:spcBef>
                <a:spcPts val="600"/>
              </a:spcBef>
              <a:defRPr sz="3300"/>
            </a:pPr>
            <a:r>
              <a:t>Can provide guarantees (e.g. fair-exchange) not achievable with “traditional” crypto</a:t>
            </a:r>
          </a:p>
          <a:p>
            <a:pPr marL="674158" lvl="1" indent="-407458" defTabSz="350520">
              <a:spcBef>
                <a:spcPts val="600"/>
              </a:spcBef>
              <a:defRPr sz="3300"/>
            </a:pPr>
            <a:r>
              <a:t>Difficult to get right! Both formally and in practice</a:t>
            </a:r>
          </a:p>
        </p:txBody>
      </p:sp>
      <p:sp>
        <p:nvSpPr>
          <p:cNvPr id="718" name="Summary"/>
          <p:cNvSpPr/>
          <p:nvPr/>
        </p:nvSpPr>
        <p:spPr>
          <a:xfrm>
            <a:off x="952500" y="444500"/>
            <a:ext cx="11099800" cy="1036981"/>
          </a:xfrm>
          <a:prstGeom prst="rect">
            <a:avLst/>
          </a:prstGeom>
          <a:blipFill>
            <a:blip r:embed="rId2"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Summary</a:t>
            </a:r>
          </a:p>
        </p:txBody>
      </p:sp>
      <p:sp>
        <p:nvSpPr>
          <p:cNvPr id="719" name="Sealed Glass Proofs…"/>
          <p:cNvSpPr/>
          <p:nvPr/>
        </p:nvSpPr>
        <p:spPr>
          <a:xfrm>
            <a:off x="3881768" y="8010278"/>
            <a:ext cx="5241263" cy="1527111"/>
          </a:xfrm>
          <a:prstGeom prst="rect">
            <a:avLst/>
          </a:prstGeom>
          <a:solidFill>
            <a:srgbClr val="AAD1F9"/>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p>
            <a:pPr>
              <a:defRPr sz="2400" b="1" i="1">
                <a:latin typeface="Helvetica"/>
                <a:ea typeface="Helvetica"/>
                <a:cs typeface="Helvetica"/>
                <a:sym typeface="Helvetica"/>
              </a:defRPr>
            </a:pPr>
            <a:r>
              <a:t>Sealed Glass Proofs</a:t>
            </a:r>
          </a:p>
          <a:p>
            <a:pPr>
              <a:defRPr sz="2400" b="1">
                <a:latin typeface="Helvetica"/>
                <a:ea typeface="Helvetica"/>
                <a:cs typeface="Helvetica"/>
                <a:sym typeface="Helvetica"/>
              </a:defRPr>
            </a:pPr>
            <a:endParaRPr/>
          </a:p>
          <a:p>
            <a:pPr>
              <a:defRPr sz="2400" b="1">
                <a:latin typeface="Helvetica"/>
                <a:ea typeface="Helvetica"/>
                <a:cs typeface="Helvetica"/>
                <a:sym typeface="Helvetica"/>
              </a:defRPr>
            </a:pPr>
            <a:r>
              <a:rPr u="sng">
                <a:hlinkClick r:id="rId3"/>
              </a:rPr>
              <a:t>https://eprint.iacr.org/2016/635</a:t>
            </a:r>
          </a:p>
        </p:txBody>
      </p:sp>
      <p:sp>
        <p:nvSpPr>
          <p:cNvPr id="2" name="Slide Number Placeholder 1"/>
          <p:cNvSpPr>
            <a:spLocks noGrp="1"/>
          </p:cNvSpPr>
          <p:nvPr>
            <p:ph type="sldNum" sz="quarter" idx="2"/>
          </p:nvPr>
        </p:nvSpPr>
        <p:spPr/>
        <p:txBody>
          <a:bodyPr/>
          <a:lstStyle/>
          <a:p>
            <a:fld id="{86CB4B4D-7CA3-9044-876B-883B54F8677D}" type="slidenum">
              <a:rPr lang="uk-UA" smtClean="0"/>
              <a:pPr/>
              <a:t>18</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1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17">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717">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71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17">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71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717">
                                            <p:txEl>
                                              <p:pRg st="5" end="5"/>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717">
                                            <p:txEl>
                                              <p:pRg st="6" end="6"/>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71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iterate>
                                    <p:tmAbs val="0"/>
                                  </p:iterate>
                                  <p:childTnLst>
                                    <p:set>
                                      <p:cBhvr>
                                        <p:cTn id="30" fill="hold"/>
                                        <p:tgtEl>
                                          <p:spTgt spid="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 grpId="1" build="p" animBg="1" advAuto="0"/>
      <p:bldP spid="719" grpId="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 name="Group"/>
          <p:cNvGrpSpPr/>
          <p:nvPr/>
        </p:nvGrpSpPr>
        <p:grpSpPr>
          <a:xfrm>
            <a:off x="8645478" y="2912659"/>
            <a:ext cx="4123693" cy="6667026"/>
            <a:chOff x="0" y="0"/>
            <a:chExt cx="4123691" cy="6667024"/>
          </a:xfrm>
        </p:grpSpPr>
        <p:grpSp>
          <p:nvGrpSpPr>
            <p:cNvPr id="299" name="Group"/>
            <p:cNvGrpSpPr/>
            <p:nvPr/>
          </p:nvGrpSpPr>
          <p:grpSpPr>
            <a:xfrm>
              <a:off x="0" y="0"/>
              <a:ext cx="4123692" cy="6667025"/>
              <a:chOff x="0" y="0"/>
              <a:chExt cx="4123691" cy="6667024"/>
            </a:xfrm>
          </p:grpSpPr>
          <p:sp>
            <p:nvSpPr>
              <p:cNvPr id="290" name="Rectangle"/>
              <p:cNvSpPr/>
              <p:nvPr/>
            </p:nvSpPr>
            <p:spPr>
              <a:xfrm>
                <a:off x="0" y="0"/>
                <a:ext cx="4123692" cy="6615013"/>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nvGrpSpPr>
              <p:cNvPr id="296" name="Group"/>
              <p:cNvGrpSpPr/>
              <p:nvPr/>
            </p:nvGrpSpPr>
            <p:grpSpPr>
              <a:xfrm>
                <a:off x="290630" y="3710283"/>
                <a:ext cx="3542432" cy="2956742"/>
                <a:chOff x="0" y="0"/>
                <a:chExt cx="3542431" cy="2956741"/>
              </a:xfrm>
            </p:grpSpPr>
            <p:sp>
              <p:nvSpPr>
                <p:cNvPr id="291" name="Enclave"/>
                <p:cNvSpPr/>
                <p:nvPr/>
              </p:nvSpPr>
              <p:spPr>
                <a:xfrm>
                  <a:off x="682330" y="659714"/>
                  <a:ext cx="2177906" cy="22970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0026" tIns="130026" rIns="130026" bIns="130026" numCol="1" anchor="ctr">
                  <a:noAutofit/>
                </a:bodyPr>
                <a:lstStyle>
                  <a:lvl1pPr algn="l" defTabSz="1733973">
                    <a:defRPr sz="4000">
                      <a:latin typeface="Arial"/>
                      <a:ea typeface="Arial"/>
                      <a:cs typeface="Arial"/>
                      <a:sym typeface="Arial"/>
                    </a:defRPr>
                  </a:lvl1pPr>
                </a:lstStyle>
                <a:p>
                  <a:r>
                    <a:t>Enclave</a:t>
                  </a:r>
                </a:p>
              </p:txBody>
            </p:sp>
            <p:pic>
              <p:nvPicPr>
                <p:cNvPr id="292" name="image19.png" descr="image19.png"/>
                <p:cNvPicPr>
                  <a:picLocks/>
                </p:cNvPicPr>
                <p:nvPr/>
              </p:nvPicPr>
              <p:blipFill>
                <a:blip r:embed="rId3" cstate="print">
                  <a:extLst/>
                </a:blip>
                <a:srcRect b="89692"/>
                <a:stretch>
                  <a:fillRect/>
                </a:stretch>
              </p:blipFill>
              <p:spPr>
                <a:xfrm rot="5399978">
                  <a:off x="-1067239" y="1298304"/>
                  <a:ext cx="2484359" cy="349866"/>
                </a:xfrm>
                <a:prstGeom prst="rect">
                  <a:avLst/>
                </a:prstGeom>
                <a:ln w="12700" cap="flat">
                  <a:noFill/>
                  <a:miter lim="400000"/>
                </a:ln>
                <a:effectLst/>
              </p:spPr>
            </p:pic>
            <p:pic>
              <p:nvPicPr>
                <p:cNvPr id="293" name="image19.png" descr="image19.png"/>
                <p:cNvPicPr>
                  <a:picLocks noChangeAspect="1"/>
                </p:cNvPicPr>
                <p:nvPr/>
              </p:nvPicPr>
              <p:blipFill>
                <a:blip r:embed="rId4" cstate="print">
                  <a:extLst/>
                </a:blip>
                <a:srcRect b="89692"/>
                <a:stretch>
                  <a:fillRect/>
                </a:stretch>
              </p:blipFill>
              <p:spPr>
                <a:xfrm>
                  <a:off x="1767" y="2385277"/>
                  <a:ext cx="3506610" cy="349834"/>
                </a:xfrm>
                <a:prstGeom prst="rect">
                  <a:avLst/>
                </a:prstGeom>
                <a:ln w="12700" cap="flat">
                  <a:noFill/>
                  <a:miter lim="400000"/>
                </a:ln>
                <a:effectLst/>
              </p:spPr>
            </p:pic>
            <p:pic>
              <p:nvPicPr>
                <p:cNvPr id="294" name="image19.png" descr="image19.png"/>
                <p:cNvPicPr>
                  <a:picLocks noChangeAspect="1"/>
                </p:cNvPicPr>
                <p:nvPr/>
              </p:nvPicPr>
              <p:blipFill>
                <a:blip r:embed="rId4" cstate="print">
                  <a:extLst/>
                </a:blip>
                <a:srcRect b="89692"/>
                <a:stretch>
                  <a:fillRect/>
                </a:stretch>
              </p:blipFill>
              <p:spPr>
                <a:xfrm>
                  <a:off x="1767" y="0"/>
                  <a:ext cx="3506610" cy="349834"/>
                </a:xfrm>
                <a:prstGeom prst="rect">
                  <a:avLst/>
                </a:prstGeom>
                <a:ln w="12700" cap="flat">
                  <a:noFill/>
                  <a:miter lim="400000"/>
                </a:ln>
                <a:effectLst/>
              </p:spPr>
            </p:pic>
            <p:pic>
              <p:nvPicPr>
                <p:cNvPr id="295" name="image19.png" descr="image19.png"/>
                <p:cNvPicPr>
                  <a:picLocks/>
                </p:cNvPicPr>
                <p:nvPr/>
              </p:nvPicPr>
              <p:blipFill>
                <a:blip r:embed="rId5" cstate="print">
                  <a:extLst/>
                </a:blip>
                <a:srcRect b="89692"/>
                <a:stretch>
                  <a:fillRect/>
                </a:stretch>
              </p:blipFill>
              <p:spPr>
                <a:xfrm rot="5399978">
                  <a:off x="2010425" y="1200423"/>
                  <a:ext cx="2714096" cy="349901"/>
                </a:xfrm>
                <a:prstGeom prst="rect">
                  <a:avLst/>
                </a:prstGeom>
                <a:ln w="12700" cap="flat">
                  <a:noFill/>
                  <a:miter lim="400000"/>
                </a:ln>
                <a:effectLst/>
              </p:spPr>
            </p:pic>
          </p:grpSp>
          <p:pic>
            <p:nvPicPr>
              <p:cNvPr id="297" name="image28.png" descr="image28.png"/>
              <p:cNvPicPr>
                <a:picLocks noChangeAspect="1"/>
              </p:cNvPicPr>
              <p:nvPr/>
            </p:nvPicPr>
            <p:blipFill>
              <a:blip r:embed="rId6" cstate="print">
                <a:extLst/>
              </a:blip>
              <a:stretch>
                <a:fillRect/>
              </a:stretch>
            </p:blipFill>
            <p:spPr>
              <a:xfrm flipH="1">
                <a:off x="1447604" y="1637742"/>
                <a:ext cx="1228483" cy="1671808"/>
              </a:xfrm>
              <a:prstGeom prst="rect">
                <a:avLst/>
              </a:prstGeom>
              <a:ln w="12700" cap="flat">
                <a:noFill/>
                <a:miter lim="400000"/>
              </a:ln>
              <a:effectLst/>
            </p:spPr>
          </p:pic>
          <p:sp>
            <p:nvSpPr>
              <p:cNvPr id="298" name="Adversarial host / OS"/>
              <p:cNvSpPr/>
              <p:nvPr/>
            </p:nvSpPr>
            <p:spPr>
              <a:xfrm>
                <a:off x="13779" y="157802"/>
                <a:ext cx="4096135" cy="1467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0026" tIns="130026" rIns="130026" bIns="130026" numCol="1" anchor="ctr">
                <a:noAutofit/>
              </a:bodyPr>
              <a:lstStyle>
                <a:lvl1pPr defTabSz="1733973">
                  <a:defRPr sz="4000">
                    <a:latin typeface="Arial"/>
                    <a:ea typeface="Arial"/>
                    <a:cs typeface="Arial"/>
                    <a:sym typeface="Arial"/>
                  </a:defRPr>
                </a:lvl1pPr>
              </a:lstStyle>
              <a:p>
                <a:r>
                  <a:t>Adversarial host / OS</a:t>
                </a:r>
              </a:p>
            </p:txBody>
          </p:sp>
        </p:grpSp>
        <p:pic>
          <p:nvPicPr>
            <p:cNvPr id="300" name="pasted-image.pdf" descr="pasted-image.pdf"/>
            <p:cNvPicPr>
              <a:picLocks noChangeAspect="1"/>
            </p:cNvPicPr>
            <p:nvPr/>
          </p:nvPicPr>
          <p:blipFill>
            <a:blip r:embed="rId7" cstate="print">
              <a:extLst/>
            </a:blip>
            <a:stretch>
              <a:fillRect/>
            </a:stretch>
          </p:blipFill>
          <p:spPr>
            <a:xfrm>
              <a:off x="1565268" y="4301911"/>
              <a:ext cx="993155" cy="884591"/>
            </a:xfrm>
            <a:prstGeom prst="rect">
              <a:avLst/>
            </a:prstGeom>
            <a:ln w="12700" cap="flat">
              <a:noFill/>
              <a:miter lim="400000"/>
            </a:ln>
            <a:effectLst/>
          </p:spPr>
        </p:pic>
      </p:grpSp>
      <p:sp>
        <p:nvSpPr>
          <p:cNvPr id="302" name="Attested Execution with SGX  properties, threat model, use-cases"/>
          <p:cNvSpPr>
            <a:spLocks noGrp="1"/>
          </p:cNvSpPr>
          <p:nvPr>
            <p:ph type="title"/>
          </p:nvPr>
        </p:nvSpPr>
        <p:spPr>
          <a:xfrm>
            <a:off x="952500" y="444500"/>
            <a:ext cx="11099800" cy="1785277"/>
          </a:xfrm>
          <a:prstGeom prst="rect">
            <a:avLst/>
          </a:prstGeom>
          <a:blipFill>
            <a:blip r:embed="rId8" cstate="print"/>
          </a:blipFill>
          <a:effectLst>
            <a:outerShdw blurRad="38100" dist="25400" dir="5400000" rotWithShape="0">
              <a:srgbClr val="000000">
                <a:alpha val="50000"/>
              </a:srgbClr>
            </a:outerShdw>
          </a:effectLst>
        </p:spPr>
        <p:txBody>
          <a:bodyPr/>
          <a:lstStyle/>
          <a:p>
            <a:pPr>
              <a:defRPr sz="6000">
                <a:solidFill>
                  <a:srgbClr val="FFFFFF"/>
                </a:solidFill>
              </a:defRPr>
            </a:pPr>
            <a:r>
              <a:rPr dirty="0" smtClean="0"/>
              <a:t>Attested Execution with SGX </a:t>
            </a:r>
            <a:br>
              <a:rPr dirty="0" smtClean="0"/>
            </a:br>
            <a:r>
              <a:rPr sz="4800" dirty="0" smtClean="0"/>
              <a:t>properties, threat model, use-cases</a:t>
            </a:r>
            <a:endParaRPr sz="4800" dirty="0"/>
          </a:p>
        </p:txBody>
      </p:sp>
      <p:sp>
        <p:nvSpPr>
          <p:cNvPr id="303" name="Isolated execution environment on untrustworthy host…"/>
          <p:cNvSpPr>
            <a:spLocks noGrp="1"/>
          </p:cNvSpPr>
          <p:nvPr>
            <p:ph type="body" sz="half" idx="1"/>
          </p:nvPr>
        </p:nvSpPr>
        <p:spPr>
          <a:xfrm>
            <a:off x="952500" y="2603500"/>
            <a:ext cx="7392586" cy="3854904"/>
          </a:xfrm>
          <a:prstGeom prst="rect">
            <a:avLst/>
          </a:prstGeom>
        </p:spPr>
        <p:txBody>
          <a:bodyPr/>
          <a:lstStyle/>
          <a:p>
            <a:pPr marL="444499" indent="-444499">
              <a:defRPr sz="3800"/>
            </a:pPr>
            <a:r>
              <a:rPr dirty="0"/>
              <a:t>Isolated execution environment on untrustworthy host</a:t>
            </a:r>
          </a:p>
          <a:p>
            <a:pPr marL="1000125" lvl="1" indent="-555625">
              <a:spcBef>
                <a:spcPts val="1000"/>
              </a:spcBef>
              <a:defRPr sz="3200"/>
            </a:pPr>
            <a:r>
              <a:rPr dirty="0"/>
              <a:t>Confidentiality + Integrity + Authenticity</a:t>
            </a:r>
          </a:p>
          <a:p>
            <a:pPr marL="1000125" lvl="1" indent="-555625">
              <a:spcBef>
                <a:spcPts val="1000"/>
              </a:spcBef>
              <a:defRPr sz="3200"/>
            </a:pPr>
            <a:r>
              <a:rPr dirty="0"/>
              <a:t>Outsource computation to </a:t>
            </a:r>
            <a:r>
              <a:rPr dirty="0" err="1"/>
              <a:t>untrusted</a:t>
            </a:r>
            <a:r>
              <a:rPr dirty="0"/>
              <a:t> cloud</a:t>
            </a:r>
          </a:p>
        </p:txBody>
      </p:sp>
      <p:grpSp>
        <p:nvGrpSpPr>
          <p:cNvPr id="306" name="Group"/>
          <p:cNvGrpSpPr/>
          <p:nvPr/>
        </p:nvGrpSpPr>
        <p:grpSpPr>
          <a:xfrm>
            <a:off x="567223" y="6696292"/>
            <a:ext cx="2191444" cy="2599004"/>
            <a:chOff x="0" y="0"/>
            <a:chExt cx="2191443" cy="2599003"/>
          </a:xfrm>
        </p:grpSpPr>
        <p:sp>
          <p:nvSpPr>
            <p:cNvPr id="304" name="Group"/>
            <p:cNvSpPr/>
            <p:nvPr/>
          </p:nvSpPr>
          <p:spPr>
            <a:xfrm>
              <a:off x="0" y="0"/>
              <a:ext cx="2191444" cy="2599004"/>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05" name="image40.png" descr="image40.png"/>
            <p:cNvPicPr>
              <a:picLocks noChangeAspect="1"/>
            </p:cNvPicPr>
            <p:nvPr/>
          </p:nvPicPr>
          <p:blipFill>
            <a:blip r:embed="rId9" cstate="print">
              <a:extLst/>
            </a:blip>
            <a:stretch>
              <a:fillRect/>
            </a:stretch>
          </p:blipFill>
          <p:spPr>
            <a:xfrm>
              <a:off x="655039" y="833194"/>
              <a:ext cx="881366" cy="1007994"/>
            </a:xfrm>
            <a:prstGeom prst="rect">
              <a:avLst/>
            </a:prstGeom>
            <a:ln w="12700" cap="flat">
              <a:noFill/>
              <a:miter lim="400000"/>
            </a:ln>
            <a:effectLst/>
          </p:spPr>
        </p:pic>
      </p:grpSp>
      <p:grpSp>
        <p:nvGrpSpPr>
          <p:cNvPr id="309" name="Group"/>
          <p:cNvGrpSpPr/>
          <p:nvPr/>
        </p:nvGrpSpPr>
        <p:grpSpPr>
          <a:xfrm>
            <a:off x="2393932" y="6551032"/>
            <a:ext cx="7267314" cy="558801"/>
            <a:chOff x="0" y="0"/>
            <a:chExt cx="7267313" cy="558800"/>
          </a:xfrm>
        </p:grpSpPr>
        <p:sp>
          <p:nvSpPr>
            <p:cNvPr id="307" name="Line"/>
            <p:cNvSpPr/>
            <p:nvPr/>
          </p:nvSpPr>
          <p:spPr>
            <a:xfrm>
              <a:off x="0" y="540520"/>
              <a:ext cx="7267314" cy="1"/>
            </a:xfrm>
            <a:prstGeom prst="line">
              <a:avLst/>
            </a:prstGeom>
            <a:noFill/>
            <a:ln w="381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308" name="key-exchange"/>
            <p:cNvSpPr/>
            <p:nvPr/>
          </p:nvSpPr>
          <p:spPr>
            <a:xfrm>
              <a:off x="346798" y="0"/>
              <a:ext cx="5891076" cy="558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defRPr sz="3000">
                  <a:solidFill>
                    <a:schemeClr val="accent2">
                      <a:hueOff val="-554920"/>
                      <a:satOff val="-21482"/>
                      <a:lumOff val="-6228"/>
                    </a:schemeClr>
                  </a:solidFill>
                </a:defRPr>
              </a:lvl1pPr>
            </a:lstStyle>
            <a:p>
              <a:r>
                <a:t>key-exchange</a:t>
              </a:r>
            </a:p>
          </p:txBody>
        </p:sp>
      </p:grpSp>
      <p:grpSp>
        <p:nvGrpSpPr>
          <p:cNvPr id="312" name="Group"/>
          <p:cNvGrpSpPr/>
          <p:nvPr/>
        </p:nvGrpSpPr>
        <p:grpSpPr>
          <a:xfrm>
            <a:off x="8778287" y="5392921"/>
            <a:ext cx="1261827" cy="958990"/>
            <a:chOff x="0" y="0"/>
            <a:chExt cx="1261826" cy="958988"/>
          </a:xfrm>
        </p:grpSpPr>
        <p:pic>
          <p:nvPicPr>
            <p:cNvPr id="310" name="pasted-image.png" descr="pasted-image.png"/>
            <p:cNvPicPr>
              <a:picLocks noChangeAspect="1"/>
            </p:cNvPicPr>
            <p:nvPr/>
          </p:nvPicPr>
          <p:blipFill>
            <a:blip r:embed="rId10" cstate="print">
              <a:extLst/>
            </a:blip>
            <a:srcRect/>
            <a:stretch>
              <a:fillRect/>
            </a:stretch>
          </p:blipFill>
          <p:spPr>
            <a:xfrm>
              <a:off x="0" y="0"/>
              <a:ext cx="1261827" cy="958989"/>
            </a:xfrm>
            <a:prstGeom prst="rect">
              <a:avLst/>
            </a:prstGeom>
            <a:ln w="12700" cap="flat">
              <a:noFill/>
              <a:miter lim="400000"/>
            </a:ln>
            <a:effectLst/>
          </p:spPr>
        </p:pic>
        <p:pic>
          <p:nvPicPr>
            <p:cNvPr id="311" name="pasted-image.png" descr="pasted-image.png"/>
            <p:cNvPicPr>
              <a:picLocks noChangeAspect="1"/>
            </p:cNvPicPr>
            <p:nvPr/>
          </p:nvPicPr>
          <p:blipFill>
            <a:blip r:embed="rId11" cstate="print">
              <a:extLst/>
            </a:blip>
            <a:stretch>
              <a:fillRect/>
            </a:stretch>
          </p:blipFill>
          <p:spPr>
            <a:xfrm>
              <a:off x="226728" y="112786"/>
              <a:ext cx="808210" cy="808210"/>
            </a:xfrm>
            <a:prstGeom prst="rect">
              <a:avLst/>
            </a:prstGeom>
            <a:ln w="12700" cap="flat">
              <a:noFill/>
              <a:miter lim="400000"/>
            </a:ln>
            <a:effectLst/>
          </p:spPr>
        </p:pic>
      </p:grpSp>
      <p:grpSp>
        <p:nvGrpSpPr>
          <p:cNvPr id="315" name="Group"/>
          <p:cNvGrpSpPr/>
          <p:nvPr/>
        </p:nvGrpSpPr>
        <p:grpSpPr>
          <a:xfrm>
            <a:off x="2393930" y="7062677"/>
            <a:ext cx="7267317" cy="685801"/>
            <a:chOff x="0" y="-62008"/>
            <a:chExt cx="7267315" cy="685800"/>
          </a:xfrm>
        </p:grpSpPr>
        <p:sp>
          <p:nvSpPr>
            <p:cNvPr id="313" name="Line"/>
            <p:cNvSpPr/>
            <p:nvPr/>
          </p:nvSpPr>
          <p:spPr>
            <a:xfrm flipH="1" flipV="1">
              <a:off x="-1" y="542577"/>
              <a:ext cx="7267317"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14" name="𝚺intel[Build(X) || Data]"/>
            <p:cNvSpPr/>
            <p:nvPr/>
          </p:nvSpPr>
          <p:spPr>
            <a:xfrm>
              <a:off x="346799" y="-62009"/>
              <a:ext cx="5929897" cy="685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defRPr sz="3000">
                  <a:solidFill>
                    <a:schemeClr val="accent2">
                      <a:hueOff val="-554920"/>
                      <a:satOff val="-21482"/>
                      <a:lumOff val="-6228"/>
                    </a:schemeClr>
                  </a:solidFill>
                </a:defRPr>
              </a:pPr>
              <a:r>
                <a:t>𝚺</a:t>
              </a:r>
              <a:r>
                <a:rPr baseline="-5999"/>
                <a:t>intel</a:t>
              </a:r>
              <a:r>
                <a:t>[Build(X) || Data]</a:t>
              </a:r>
            </a:p>
          </p:txBody>
        </p:sp>
      </p:grpSp>
      <p:grpSp>
        <p:nvGrpSpPr>
          <p:cNvPr id="318" name="Attestation:…"/>
          <p:cNvGrpSpPr/>
          <p:nvPr/>
        </p:nvGrpSpPr>
        <p:grpSpPr>
          <a:xfrm>
            <a:off x="3012450" y="7713006"/>
            <a:ext cx="5379245" cy="1961357"/>
            <a:chOff x="0" y="0"/>
            <a:chExt cx="5379243" cy="1961356"/>
          </a:xfrm>
        </p:grpSpPr>
        <p:sp>
          <p:nvSpPr>
            <p:cNvPr id="317" name="Attestation:…"/>
            <p:cNvSpPr/>
            <p:nvPr/>
          </p:nvSpPr>
          <p:spPr>
            <a:xfrm>
              <a:off x="50800" y="50800"/>
              <a:ext cx="5277644" cy="1859757"/>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3861" y="1918"/>
                  </a:lnTo>
                  <a:lnTo>
                    <a:pt x="226" y="1918"/>
                  </a:lnTo>
                  <a:cubicBezTo>
                    <a:pt x="101" y="1918"/>
                    <a:pt x="0" y="2204"/>
                    <a:pt x="0" y="2558"/>
                  </a:cubicBezTo>
                  <a:lnTo>
                    <a:pt x="0" y="20959"/>
                  </a:lnTo>
                  <a:cubicBezTo>
                    <a:pt x="0" y="21313"/>
                    <a:pt x="101" y="21600"/>
                    <a:pt x="226" y="21600"/>
                  </a:cubicBezTo>
                  <a:lnTo>
                    <a:pt x="21374" y="21600"/>
                  </a:lnTo>
                  <a:cubicBezTo>
                    <a:pt x="21499" y="21600"/>
                    <a:pt x="21600" y="21313"/>
                    <a:pt x="21600" y="20959"/>
                  </a:cubicBezTo>
                  <a:lnTo>
                    <a:pt x="21600" y="2558"/>
                  </a:lnTo>
                  <a:cubicBezTo>
                    <a:pt x="21600" y="2204"/>
                    <a:pt x="21499" y="1918"/>
                    <a:pt x="21374" y="1918"/>
                  </a:cubicBezTo>
                  <a:lnTo>
                    <a:pt x="4764" y="1918"/>
                  </a:lnTo>
                  <a:lnTo>
                    <a:pt x="4313" y="0"/>
                  </a:lnTo>
                  <a:close/>
                </a:path>
              </a:pathLst>
            </a:custGeom>
            <a:no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lgn="l">
                <a:defRPr sz="3000" b="1">
                  <a:latin typeface="Helvetica"/>
                  <a:ea typeface="Helvetica"/>
                  <a:cs typeface="Helvetica"/>
                  <a:sym typeface="Helvetica"/>
                </a:defRPr>
              </a:pPr>
              <a:r>
                <a:t>Attestation: </a:t>
              </a:r>
            </a:p>
            <a:p>
              <a:pPr algn="l">
                <a:defRPr sz="3000" b="1">
                  <a:latin typeface="Helvetica"/>
                  <a:ea typeface="Helvetica"/>
                  <a:cs typeface="Helvetica"/>
                  <a:sym typeface="Helvetica"/>
                </a:defRPr>
              </a:pPr>
              <a:r>
                <a:rPr b="0">
                  <a:latin typeface="+mn-lt"/>
                  <a:ea typeface="+mn-ea"/>
                  <a:cs typeface="+mn-cs"/>
                  <a:sym typeface="Helvetica Light"/>
                </a:rPr>
                <a:t>Digital (group) signature over </a:t>
              </a:r>
              <a:r>
                <a:rPr b="0" u="sng">
                  <a:latin typeface="+mn-lt"/>
                  <a:ea typeface="+mn-ea"/>
                  <a:cs typeface="+mn-cs"/>
                  <a:sym typeface="Helvetica Light"/>
                </a:rPr>
                <a:t>enclave program</a:t>
              </a:r>
              <a:r>
                <a:rPr b="0">
                  <a:latin typeface="+mn-lt"/>
                  <a:ea typeface="+mn-ea"/>
                  <a:cs typeface="+mn-cs"/>
                  <a:sym typeface="Helvetica Light"/>
                </a:rPr>
                <a:t> + </a:t>
              </a:r>
              <a:r>
                <a:rPr b="0" u="sng">
                  <a:latin typeface="+mn-lt"/>
                  <a:ea typeface="+mn-ea"/>
                  <a:cs typeface="+mn-cs"/>
                  <a:sym typeface="Helvetica Light"/>
                </a:rPr>
                <a:t>add. data</a:t>
              </a:r>
            </a:p>
          </p:txBody>
        </p:sp>
        <p:pic>
          <p:nvPicPr>
            <p:cNvPr id="316" name="Attestation:…" descr="Attestation:…"/>
            <p:cNvPicPr>
              <a:picLocks/>
            </p:cNvPicPr>
            <p:nvPr/>
          </p:nvPicPr>
          <p:blipFill>
            <a:blip r:embed="rId12" cstate="print">
              <a:extLst/>
            </a:blip>
            <a:stretch>
              <a:fillRect/>
            </a:stretch>
          </p:blipFill>
          <p:spPr>
            <a:xfrm>
              <a:off x="0" y="0"/>
              <a:ext cx="5379244" cy="1961357"/>
            </a:xfrm>
            <a:prstGeom prst="rect">
              <a:avLst/>
            </a:prstGeom>
            <a:effectLst/>
          </p:spPr>
        </p:pic>
      </p:grpSp>
      <p:grpSp>
        <p:nvGrpSpPr>
          <p:cNvPr id="321" name="Group"/>
          <p:cNvGrpSpPr/>
          <p:nvPr/>
        </p:nvGrpSpPr>
        <p:grpSpPr>
          <a:xfrm>
            <a:off x="11372122" y="5431776"/>
            <a:ext cx="1242916" cy="1019247"/>
            <a:chOff x="0" y="0"/>
            <a:chExt cx="1242915" cy="1019245"/>
          </a:xfrm>
        </p:grpSpPr>
        <p:pic>
          <p:nvPicPr>
            <p:cNvPr id="319" name="image31.png" descr="image31.png"/>
            <p:cNvPicPr>
              <a:picLocks noChangeAspect="1"/>
            </p:cNvPicPr>
            <p:nvPr/>
          </p:nvPicPr>
          <p:blipFill>
            <a:blip r:embed="rId13" cstate="print">
              <a:extLst/>
            </a:blip>
            <a:srcRect/>
            <a:stretch>
              <a:fillRect/>
            </a:stretch>
          </p:blipFill>
          <p:spPr>
            <a:xfrm>
              <a:off x="0" y="0"/>
              <a:ext cx="1242916" cy="1019246"/>
            </a:xfrm>
            <a:prstGeom prst="rect">
              <a:avLst/>
            </a:prstGeom>
            <a:ln w="12700" cap="flat">
              <a:noFill/>
              <a:miter lim="400000"/>
            </a:ln>
            <a:effectLst/>
          </p:spPr>
        </p:pic>
        <p:pic>
          <p:nvPicPr>
            <p:cNvPr id="320" name="pasted-image.png" descr="pasted-image.png"/>
            <p:cNvPicPr>
              <a:picLocks noChangeAspect="1"/>
            </p:cNvPicPr>
            <p:nvPr/>
          </p:nvPicPr>
          <p:blipFill>
            <a:blip r:embed="rId11" cstate="print">
              <a:extLst/>
            </a:blip>
            <a:stretch>
              <a:fillRect/>
            </a:stretch>
          </p:blipFill>
          <p:spPr>
            <a:xfrm>
              <a:off x="241651" y="36465"/>
              <a:ext cx="808210" cy="808210"/>
            </a:xfrm>
            <a:prstGeom prst="rect">
              <a:avLst/>
            </a:prstGeom>
            <a:ln w="12700" cap="flat">
              <a:noFill/>
              <a:miter lim="400000"/>
            </a:ln>
            <a:effectLst/>
          </p:spPr>
        </p:pic>
      </p:grpSp>
      <p:sp>
        <p:nvSpPr>
          <p:cNvPr id="2" name="Slide Number Placeholder 1"/>
          <p:cNvSpPr>
            <a:spLocks noGrp="1"/>
          </p:cNvSpPr>
          <p:nvPr>
            <p:ph type="sldNum" sz="quarter" idx="2"/>
          </p:nvPr>
        </p:nvSpPr>
        <p:spPr/>
        <p:txBody>
          <a:bodyPr/>
          <a:lstStyle/>
          <a:p>
            <a:fld id="{86CB4B4D-7CA3-9044-876B-883B54F8677D}" type="slidenum">
              <a:rPr lang="uk-UA" smtClean="0"/>
              <a:pPr/>
              <a:t>2</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30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03">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3" nodeType="afterEffect">
                                  <p:stCondLst>
                                    <p:cond delay="0"/>
                                  </p:stCondLst>
                                  <p:iterate>
                                    <p:tmAbs val="0"/>
                                  </p:iterate>
                                  <p:childTnLst>
                                    <p:set>
                                      <p:cBhvr>
                                        <p:cTn id="18" fill="hold"/>
                                        <p:tgtEl>
                                          <p:spTgt spid="3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4" nodeType="afterEffect">
                                  <p:stCondLst>
                                    <p:cond delay="0"/>
                                  </p:stCondLst>
                                  <p:iterate>
                                    <p:tmAbs val="0"/>
                                  </p:iterate>
                                  <p:childTnLst>
                                    <p:set>
                                      <p:cBhvr>
                                        <p:cTn id="21" fill="hold"/>
                                        <p:tgtEl>
                                          <p:spTgt spid="3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303">
                                            <p:txEl>
                                              <p:pRg st="2" end="2"/>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5" nodeType="afterEffect">
                                  <p:stCondLst>
                                    <p:cond delay="0"/>
                                  </p:stCondLst>
                                  <p:iterate>
                                    <p:tmAbs val="0"/>
                                  </p:iterate>
                                  <p:childTnLst>
                                    <p:set>
                                      <p:cBhvr>
                                        <p:cTn id="28" fill="hold"/>
                                        <p:tgtEl>
                                          <p:spTgt spid="3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30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7" nodeType="clickEffect">
                                  <p:stCondLst>
                                    <p:cond delay="0"/>
                                  </p:stCondLst>
                                  <p:iterate>
                                    <p:tmAbs val="0"/>
                                  </p:iterate>
                                  <p:childTnLst>
                                    <p:set>
                                      <p:cBhvr>
                                        <p:cTn id="36" fill="hold"/>
                                        <p:tgtEl>
                                          <p:spTgt spid="31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8" nodeType="afterEffect">
                                  <p:stCondLst>
                                    <p:cond delay="0"/>
                                  </p:stCondLst>
                                  <p:iterate>
                                    <p:tmAbs val="0"/>
                                  </p:iterate>
                                  <p:childTnLst>
                                    <p:set>
                                      <p:cBhvr>
                                        <p:cTn id="39" fill="hold"/>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2" animBg="1" advAuto="0"/>
      <p:bldP spid="303" grpId="1" build="p" bldLvl="5" animBg="1" advAuto="0"/>
      <p:bldP spid="306" grpId="5" animBg="1" advAuto="0"/>
      <p:bldP spid="309" grpId="6" animBg="1" advAuto="0"/>
      <p:bldP spid="312" grpId="3" animBg="1" advAuto="0"/>
      <p:bldP spid="315" grpId="7" animBg="1" advAuto="0"/>
      <p:bldP spid="318" grpId="8" animBg="1" advAuto="0"/>
      <p:bldP spid="321" grpId="4"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Group"/>
          <p:cNvGrpSpPr/>
          <p:nvPr/>
        </p:nvGrpSpPr>
        <p:grpSpPr>
          <a:xfrm>
            <a:off x="8645478" y="2912659"/>
            <a:ext cx="4123693" cy="6667026"/>
            <a:chOff x="0" y="0"/>
            <a:chExt cx="4123691" cy="6667024"/>
          </a:xfrm>
        </p:grpSpPr>
        <p:grpSp>
          <p:nvGrpSpPr>
            <p:cNvPr id="334" name="Group"/>
            <p:cNvGrpSpPr/>
            <p:nvPr/>
          </p:nvGrpSpPr>
          <p:grpSpPr>
            <a:xfrm>
              <a:off x="0" y="0"/>
              <a:ext cx="4123692" cy="6667025"/>
              <a:chOff x="0" y="0"/>
              <a:chExt cx="4123691" cy="6667024"/>
            </a:xfrm>
          </p:grpSpPr>
          <p:sp>
            <p:nvSpPr>
              <p:cNvPr id="325" name="Rectangle"/>
              <p:cNvSpPr/>
              <p:nvPr/>
            </p:nvSpPr>
            <p:spPr>
              <a:xfrm>
                <a:off x="0" y="0"/>
                <a:ext cx="4123692" cy="6615013"/>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nvGrpSpPr>
              <p:cNvPr id="331" name="Group"/>
              <p:cNvGrpSpPr/>
              <p:nvPr/>
            </p:nvGrpSpPr>
            <p:grpSpPr>
              <a:xfrm>
                <a:off x="290630" y="3710283"/>
                <a:ext cx="3542432" cy="2956742"/>
                <a:chOff x="0" y="0"/>
                <a:chExt cx="3542431" cy="2956741"/>
              </a:xfrm>
            </p:grpSpPr>
            <p:sp>
              <p:nvSpPr>
                <p:cNvPr id="326" name="Enclave"/>
                <p:cNvSpPr/>
                <p:nvPr/>
              </p:nvSpPr>
              <p:spPr>
                <a:xfrm>
                  <a:off x="682330" y="659714"/>
                  <a:ext cx="2177906" cy="22970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0026" tIns="130026" rIns="130026" bIns="130026" numCol="1" anchor="ctr">
                  <a:noAutofit/>
                </a:bodyPr>
                <a:lstStyle>
                  <a:lvl1pPr algn="l" defTabSz="1733973">
                    <a:defRPr sz="4000">
                      <a:latin typeface="Arial"/>
                      <a:ea typeface="Arial"/>
                      <a:cs typeface="Arial"/>
                      <a:sym typeface="Arial"/>
                    </a:defRPr>
                  </a:lvl1pPr>
                </a:lstStyle>
                <a:p>
                  <a:r>
                    <a:t>Enclave</a:t>
                  </a:r>
                </a:p>
              </p:txBody>
            </p:sp>
            <p:pic>
              <p:nvPicPr>
                <p:cNvPr id="327" name="image19.png" descr="image19.png"/>
                <p:cNvPicPr>
                  <a:picLocks/>
                </p:cNvPicPr>
                <p:nvPr/>
              </p:nvPicPr>
              <p:blipFill>
                <a:blip r:embed="rId3" cstate="print">
                  <a:extLst/>
                </a:blip>
                <a:srcRect b="89692"/>
                <a:stretch>
                  <a:fillRect/>
                </a:stretch>
              </p:blipFill>
              <p:spPr>
                <a:xfrm rot="5399978">
                  <a:off x="-1067239" y="1298304"/>
                  <a:ext cx="2484359" cy="349866"/>
                </a:xfrm>
                <a:prstGeom prst="rect">
                  <a:avLst/>
                </a:prstGeom>
                <a:ln w="12700" cap="flat">
                  <a:noFill/>
                  <a:miter lim="400000"/>
                </a:ln>
                <a:effectLst/>
              </p:spPr>
            </p:pic>
            <p:pic>
              <p:nvPicPr>
                <p:cNvPr id="328" name="image19.png" descr="image19.png"/>
                <p:cNvPicPr>
                  <a:picLocks noChangeAspect="1"/>
                </p:cNvPicPr>
                <p:nvPr/>
              </p:nvPicPr>
              <p:blipFill>
                <a:blip r:embed="rId4" cstate="print">
                  <a:extLst/>
                </a:blip>
                <a:srcRect b="89692"/>
                <a:stretch>
                  <a:fillRect/>
                </a:stretch>
              </p:blipFill>
              <p:spPr>
                <a:xfrm>
                  <a:off x="1767" y="2385277"/>
                  <a:ext cx="3506610" cy="349834"/>
                </a:xfrm>
                <a:prstGeom prst="rect">
                  <a:avLst/>
                </a:prstGeom>
                <a:ln w="12700" cap="flat">
                  <a:noFill/>
                  <a:miter lim="400000"/>
                </a:ln>
                <a:effectLst/>
              </p:spPr>
            </p:pic>
            <p:pic>
              <p:nvPicPr>
                <p:cNvPr id="329" name="image19.png" descr="image19.png"/>
                <p:cNvPicPr>
                  <a:picLocks noChangeAspect="1"/>
                </p:cNvPicPr>
                <p:nvPr/>
              </p:nvPicPr>
              <p:blipFill>
                <a:blip r:embed="rId4" cstate="print">
                  <a:extLst/>
                </a:blip>
                <a:srcRect b="89692"/>
                <a:stretch>
                  <a:fillRect/>
                </a:stretch>
              </p:blipFill>
              <p:spPr>
                <a:xfrm>
                  <a:off x="1767" y="0"/>
                  <a:ext cx="3506610" cy="349834"/>
                </a:xfrm>
                <a:prstGeom prst="rect">
                  <a:avLst/>
                </a:prstGeom>
                <a:ln w="12700" cap="flat">
                  <a:noFill/>
                  <a:miter lim="400000"/>
                </a:ln>
                <a:effectLst/>
              </p:spPr>
            </p:pic>
            <p:pic>
              <p:nvPicPr>
                <p:cNvPr id="330" name="image19.png" descr="image19.png"/>
                <p:cNvPicPr>
                  <a:picLocks/>
                </p:cNvPicPr>
                <p:nvPr/>
              </p:nvPicPr>
              <p:blipFill>
                <a:blip r:embed="rId5" cstate="print">
                  <a:extLst/>
                </a:blip>
                <a:srcRect b="89692"/>
                <a:stretch>
                  <a:fillRect/>
                </a:stretch>
              </p:blipFill>
              <p:spPr>
                <a:xfrm rot="5399978">
                  <a:off x="2010425" y="1200423"/>
                  <a:ext cx="2714096" cy="349901"/>
                </a:xfrm>
                <a:prstGeom prst="rect">
                  <a:avLst/>
                </a:prstGeom>
                <a:ln w="12700" cap="flat">
                  <a:noFill/>
                  <a:miter lim="400000"/>
                </a:ln>
                <a:effectLst/>
              </p:spPr>
            </p:pic>
          </p:grpSp>
          <p:pic>
            <p:nvPicPr>
              <p:cNvPr id="332" name="image28.png" descr="image28.png"/>
              <p:cNvPicPr>
                <a:picLocks noChangeAspect="1"/>
              </p:cNvPicPr>
              <p:nvPr/>
            </p:nvPicPr>
            <p:blipFill>
              <a:blip r:embed="rId6" cstate="print">
                <a:extLst/>
              </a:blip>
              <a:stretch>
                <a:fillRect/>
              </a:stretch>
            </p:blipFill>
            <p:spPr>
              <a:xfrm flipH="1">
                <a:off x="1447604" y="1637742"/>
                <a:ext cx="1228483" cy="1671808"/>
              </a:xfrm>
              <a:prstGeom prst="rect">
                <a:avLst/>
              </a:prstGeom>
              <a:ln w="12700" cap="flat">
                <a:noFill/>
                <a:miter lim="400000"/>
              </a:ln>
              <a:effectLst/>
            </p:spPr>
          </p:pic>
          <p:sp>
            <p:nvSpPr>
              <p:cNvPr id="333" name="Adversarial host / OS"/>
              <p:cNvSpPr/>
              <p:nvPr/>
            </p:nvSpPr>
            <p:spPr>
              <a:xfrm>
                <a:off x="13779" y="157802"/>
                <a:ext cx="4096135" cy="1467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0026" tIns="130026" rIns="130026" bIns="130026" numCol="1" anchor="ctr">
                <a:noAutofit/>
              </a:bodyPr>
              <a:lstStyle>
                <a:lvl1pPr defTabSz="1733973">
                  <a:defRPr sz="4000">
                    <a:latin typeface="Arial"/>
                    <a:ea typeface="Arial"/>
                    <a:cs typeface="Arial"/>
                    <a:sym typeface="Arial"/>
                  </a:defRPr>
                </a:lvl1pPr>
              </a:lstStyle>
              <a:p>
                <a:r>
                  <a:t>Adversarial host / OS</a:t>
                </a:r>
              </a:p>
            </p:txBody>
          </p:sp>
        </p:grpSp>
        <p:pic>
          <p:nvPicPr>
            <p:cNvPr id="335" name="pasted-image.pdf" descr="pasted-image.pdf"/>
            <p:cNvPicPr>
              <a:picLocks noChangeAspect="1"/>
            </p:cNvPicPr>
            <p:nvPr/>
          </p:nvPicPr>
          <p:blipFill>
            <a:blip r:embed="rId7" cstate="print">
              <a:extLst/>
            </a:blip>
            <a:stretch>
              <a:fillRect/>
            </a:stretch>
          </p:blipFill>
          <p:spPr>
            <a:xfrm>
              <a:off x="1565268" y="4301911"/>
              <a:ext cx="993155" cy="884591"/>
            </a:xfrm>
            <a:prstGeom prst="rect">
              <a:avLst/>
            </a:prstGeom>
            <a:ln w="12700" cap="flat">
              <a:noFill/>
              <a:miter lim="400000"/>
            </a:ln>
            <a:effectLst/>
          </p:spPr>
        </p:pic>
      </p:grpSp>
      <p:sp>
        <p:nvSpPr>
          <p:cNvPr id="337" name="Attested Execution with SGX  properties, threat model, use-cases"/>
          <p:cNvSpPr>
            <a:spLocks noGrp="1"/>
          </p:cNvSpPr>
          <p:nvPr>
            <p:ph type="title"/>
          </p:nvPr>
        </p:nvSpPr>
        <p:spPr>
          <a:xfrm>
            <a:off x="952500" y="444500"/>
            <a:ext cx="11099800" cy="1785277"/>
          </a:xfrm>
          <a:prstGeom prst="rect">
            <a:avLst/>
          </a:prstGeom>
          <a:blipFill>
            <a:blip r:embed="rId8" cstate="print"/>
          </a:blipFill>
          <a:effectLst>
            <a:outerShdw blurRad="38100" dist="25400" dir="5400000" rotWithShape="0">
              <a:srgbClr val="000000">
                <a:alpha val="50000"/>
              </a:srgbClr>
            </a:outerShdw>
          </a:effectLst>
        </p:spPr>
        <p:txBody>
          <a:bodyPr/>
          <a:lstStyle/>
          <a:p>
            <a:pPr>
              <a:defRPr sz="6000">
                <a:solidFill>
                  <a:srgbClr val="FFFFFF"/>
                </a:solidFill>
              </a:defRPr>
            </a:pPr>
            <a:r>
              <a:t>Attested Execution with SGX </a:t>
            </a:r>
            <a:br/>
            <a:r>
              <a:rPr sz="4800"/>
              <a:t>properties, threat model, use-cases</a:t>
            </a:r>
          </a:p>
        </p:txBody>
      </p:sp>
      <p:sp>
        <p:nvSpPr>
          <p:cNvPr id="338" name="Isolated execution environment on untrustworthy host…"/>
          <p:cNvSpPr>
            <a:spLocks noGrp="1"/>
          </p:cNvSpPr>
          <p:nvPr>
            <p:ph type="body" sz="half" idx="1"/>
          </p:nvPr>
        </p:nvSpPr>
        <p:spPr>
          <a:xfrm>
            <a:off x="952500" y="2603500"/>
            <a:ext cx="7392586" cy="3854904"/>
          </a:xfrm>
          <a:prstGeom prst="rect">
            <a:avLst/>
          </a:prstGeom>
        </p:spPr>
        <p:txBody>
          <a:bodyPr/>
          <a:lstStyle/>
          <a:p>
            <a:pPr marL="444499" indent="-444499">
              <a:defRPr sz="3800"/>
            </a:pPr>
            <a:r>
              <a:rPr dirty="0"/>
              <a:t>Isolated execution environment on untrustworthy host</a:t>
            </a:r>
          </a:p>
          <a:p>
            <a:pPr marL="1000125" lvl="1" indent="-555625">
              <a:spcBef>
                <a:spcPts val="1000"/>
              </a:spcBef>
              <a:defRPr sz="3200"/>
            </a:pPr>
            <a:r>
              <a:rPr dirty="0"/>
              <a:t>Confidentiality + Integrity + Authenticity</a:t>
            </a:r>
          </a:p>
          <a:p>
            <a:pPr marL="1000125" lvl="1" indent="-555625">
              <a:spcBef>
                <a:spcPts val="1000"/>
              </a:spcBef>
              <a:defRPr sz="3200"/>
            </a:pPr>
            <a:r>
              <a:rPr dirty="0" smtClean="0"/>
              <a:t>Outsource computation to </a:t>
            </a:r>
            <a:r>
              <a:rPr dirty="0" err="1" smtClean="0"/>
              <a:t>untrusted</a:t>
            </a:r>
            <a:r>
              <a:rPr dirty="0" smtClean="0"/>
              <a:t> cloud</a:t>
            </a:r>
            <a:endParaRPr dirty="0"/>
          </a:p>
        </p:txBody>
      </p:sp>
      <p:grpSp>
        <p:nvGrpSpPr>
          <p:cNvPr id="341" name="Group"/>
          <p:cNvGrpSpPr/>
          <p:nvPr/>
        </p:nvGrpSpPr>
        <p:grpSpPr>
          <a:xfrm>
            <a:off x="567223" y="6696292"/>
            <a:ext cx="2191444" cy="2599004"/>
            <a:chOff x="0" y="0"/>
            <a:chExt cx="2191443" cy="2599003"/>
          </a:xfrm>
        </p:grpSpPr>
        <p:sp>
          <p:nvSpPr>
            <p:cNvPr id="339" name="Group"/>
            <p:cNvSpPr/>
            <p:nvPr/>
          </p:nvSpPr>
          <p:spPr>
            <a:xfrm>
              <a:off x="0" y="0"/>
              <a:ext cx="2191444" cy="2599004"/>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40" name="image40.png" descr="image40.png"/>
            <p:cNvPicPr>
              <a:picLocks noChangeAspect="1"/>
            </p:cNvPicPr>
            <p:nvPr/>
          </p:nvPicPr>
          <p:blipFill>
            <a:blip r:embed="rId9" cstate="print">
              <a:extLst/>
            </a:blip>
            <a:stretch>
              <a:fillRect/>
            </a:stretch>
          </p:blipFill>
          <p:spPr>
            <a:xfrm>
              <a:off x="655039" y="833194"/>
              <a:ext cx="881366" cy="1007994"/>
            </a:xfrm>
            <a:prstGeom prst="rect">
              <a:avLst/>
            </a:prstGeom>
            <a:ln w="12700" cap="flat">
              <a:noFill/>
              <a:miter lim="400000"/>
            </a:ln>
            <a:effectLst/>
          </p:spPr>
        </p:pic>
      </p:grpSp>
      <p:grpSp>
        <p:nvGrpSpPr>
          <p:cNvPr id="344" name="Group"/>
          <p:cNvGrpSpPr/>
          <p:nvPr/>
        </p:nvGrpSpPr>
        <p:grpSpPr>
          <a:xfrm>
            <a:off x="2393932" y="6551032"/>
            <a:ext cx="7267314" cy="558801"/>
            <a:chOff x="0" y="0"/>
            <a:chExt cx="7267313" cy="558800"/>
          </a:xfrm>
        </p:grpSpPr>
        <p:sp>
          <p:nvSpPr>
            <p:cNvPr id="342" name="Line"/>
            <p:cNvSpPr/>
            <p:nvPr/>
          </p:nvSpPr>
          <p:spPr>
            <a:xfrm>
              <a:off x="0" y="540520"/>
              <a:ext cx="7267314" cy="1"/>
            </a:xfrm>
            <a:prstGeom prst="line">
              <a:avLst/>
            </a:prstGeom>
            <a:noFill/>
            <a:ln w="381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343" name="key-exchange"/>
            <p:cNvSpPr/>
            <p:nvPr/>
          </p:nvSpPr>
          <p:spPr>
            <a:xfrm>
              <a:off x="346798" y="0"/>
              <a:ext cx="5891076" cy="558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defRPr sz="3000">
                  <a:solidFill>
                    <a:schemeClr val="accent2">
                      <a:hueOff val="-554920"/>
                      <a:satOff val="-21482"/>
                      <a:lumOff val="-6228"/>
                    </a:schemeClr>
                  </a:solidFill>
                </a:defRPr>
              </a:lvl1pPr>
            </a:lstStyle>
            <a:p>
              <a:r>
                <a:t>key-exchange</a:t>
              </a:r>
            </a:p>
          </p:txBody>
        </p:sp>
      </p:grpSp>
      <p:grpSp>
        <p:nvGrpSpPr>
          <p:cNvPr id="347" name="Group"/>
          <p:cNvGrpSpPr/>
          <p:nvPr/>
        </p:nvGrpSpPr>
        <p:grpSpPr>
          <a:xfrm>
            <a:off x="2393932" y="7754082"/>
            <a:ext cx="7267314" cy="558801"/>
            <a:chOff x="0" y="0"/>
            <a:chExt cx="7267313" cy="558800"/>
          </a:xfrm>
        </p:grpSpPr>
        <p:sp>
          <p:nvSpPr>
            <p:cNvPr id="345" name="Line"/>
            <p:cNvSpPr/>
            <p:nvPr/>
          </p:nvSpPr>
          <p:spPr>
            <a:xfrm>
              <a:off x="0" y="555807"/>
              <a:ext cx="7267314"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46" name="Ek[code || data]"/>
            <p:cNvSpPr/>
            <p:nvPr/>
          </p:nvSpPr>
          <p:spPr>
            <a:xfrm>
              <a:off x="346798" y="0"/>
              <a:ext cx="592989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defRPr sz="3000">
                  <a:solidFill>
                    <a:schemeClr val="accent2">
                      <a:hueOff val="-554920"/>
                      <a:satOff val="-21482"/>
                      <a:lumOff val="-6228"/>
                    </a:schemeClr>
                  </a:solidFill>
                </a:defRPr>
              </a:pPr>
              <a:r>
                <a:rPr dirty="0" smtClean="0"/>
                <a:t>E</a:t>
              </a:r>
              <a:r>
                <a:rPr baseline="-5999" dirty="0" smtClean="0"/>
                <a:t>k</a:t>
              </a:r>
              <a:r>
                <a:rPr dirty="0" smtClean="0"/>
                <a:t>[data</a:t>
              </a:r>
              <a:r>
                <a:rPr dirty="0"/>
                <a:t>]</a:t>
              </a:r>
            </a:p>
          </p:txBody>
        </p:sp>
      </p:grpSp>
      <p:grpSp>
        <p:nvGrpSpPr>
          <p:cNvPr id="350" name="Group"/>
          <p:cNvGrpSpPr/>
          <p:nvPr/>
        </p:nvGrpSpPr>
        <p:grpSpPr>
          <a:xfrm>
            <a:off x="2393932" y="8403550"/>
            <a:ext cx="7267314" cy="558801"/>
            <a:chOff x="0" y="0"/>
            <a:chExt cx="7267313" cy="558800"/>
          </a:xfrm>
        </p:grpSpPr>
        <p:sp>
          <p:nvSpPr>
            <p:cNvPr id="348" name="Line"/>
            <p:cNvSpPr/>
            <p:nvPr/>
          </p:nvSpPr>
          <p:spPr>
            <a:xfrm>
              <a:off x="0" y="531700"/>
              <a:ext cx="7267314" cy="1"/>
            </a:xfrm>
            <a:prstGeom prst="line">
              <a:avLst/>
            </a:prstGeom>
            <a:noFill/>
            <a:ln w="38100" cap="flat">
              <a:solidFill>
                <a:srgbClr val="000000"/>
              </a:solidFill>
              <a:prstDash val="solid"/>
              <a:miter lim="400000"/>
              <a:headEnd type="triangle" w="med" len="med"/>
            </a:ln>
            <a:effectLst/>
          </p:spPr>
          <p:txBody>
            <a:bodyPr wrap="square" lIns="50800" tIns="50800" rIns="50800" bIns="50800" numCol="1" anchor="ctr">
              <a:noAutofit/>
            </a:bodyPr>
            <a:lstStyle/>
            <a:p>
              <a:pPr>
                <a:defRPr sz="2400"/>
              </a:pPr>
              <a:endParaRPr/>
            </a:p>
          </p:txBody>
        </p:sp>
        <p:sp>
          <p:nvSpPr>
            <p:cNvPr id="349" name="Ek[result]"/>
            <p:cNvSpPr/>
            <p:nvPr/>
          </p:nvSpPr>
          <p:spPr>
            <a:xfrm>
              <a:off x="361748" y="0"/>
              <a:ext cx="589999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defRPr sz="3000">
                  <a:solidFill>
                    <a:schemeClr val="accent2">
                      <a:hueOff val="-554920"/>
                      <a:satOff val="-21482"/>
                      <a:lumOff val="-6228"/>
                    </a:schemeClr>
                  </a:solidFill>
                </a:defRPr>
              </a:pPr>
              <a:r>
                <a:t>E</a:t>
              </a:r>
              <a:r>
                <a:rPr baseline="-5999"/>
                <a:t>k</a:t>
              </a:r>
              <a:r>
                <a:t>[result]</a:t>
              </a:r>
            </a:p>
          </p:txBody>
        </p:sp>
      </p:grpSp>
      <p:grpSp>
        <p:nvGrpSpPr>
          <p:cNvPr id="355" name="Group"/>
          <p:cNvGrpSpPr/>
          <p:nvPr/>
        </p:nvGrpSpPr>
        <p:grpSpPr>
          <a:xfrm>
            <a:off x="8778287" y="5392921"/>
            <a:ext cx="3836751" cy="1058102"/>
            <a:chOff x="0" y="0"/>
            <a:chExt cx="3836750" cy="1058100"/>
          </a:xfrm>
        </p:grpSpPr>
        <p:pic>
          <p:nvPicPr>
            <p:cNvPr id="351" name="pasted-image.png" descr="pasted-image.png"/>
            <p:cNvPicPr>
              <a:picLocks noChangeAspect="1"/>
            </p:cNvPicPr>
            <p:nvPr/>
          </p:nvPicPr>
          <p:blipFill>
            <a:blip r:embed="rId10" cstate="print">
              <a:extLst/>
            </a:blip>
            <a:srcRect/>
            <a:stretch>
              <a:fillRect/>
            </a:stretch>
          </p:blipFill>
          <p:spPr>
            <a:xfrm>
              <a:off x="0" y="0"/>
              <a:ext cx="1261827" cy="958989"/>
            </a:xfrm>
            <a:prstGeom prst="rect">
              <a:avLst/>
            </a:prstGeom>
            <a:ln w="12700" cap="flat">
              <a:noFill/>
              <a:miter lim="400000"/>
            </a:ln>
            <a:effectLst/>
          </p:spPr>
        </p:pic>
        <p:pic>
          <p:nvPicPr>
            <p:cNvPr id="352" name="image31.png" descr="image31.png"/>
            <p:cNvPicPr>
              <a:picLocks noChangeAspect="1"/>
            </p:cNvPicPr>
            <p:nvPr/>
          </p:nvPicPr>
          <p:blipFill>
            <a:blip r:embed="rId11" cstate="print">
              <a:extLst/>
            </a:blip>
            <a:srcRect/>
            <a:stretch>
              <a:fillRect/>
            </a:stretch>
          </p:blipFill>
          <p:spPr>
            <a:xfrm>
              <a:off x="2593834" y="38854"/>
              <a:ext cx="1242917" cy="1019247"/>
            </a:xfrm>
            <a:prstGeom prst="rect">
              <a:avLst/>
            </a:prstGeom>
            <a:ln w="12700" cap="flat">
              <a:noFill/>
              <a:miter lim="400000"/>
            </a:ln>
            <a:effectLst/>
          </p:spPr>
        </p:pic>
        <p:pic>
          <p:nvPicPr>
            <p:cNvPr id="353" name="pasted-image.png" descr="pasted-image.png"/>
            <p:cNvPicPr>
              <a:picLocks noChangeAspect="1"/>
            </p:cNvPicPr>
            <p:nvPr/>
          </p:nvPicPr>
          <p:blipFill>
            <a:blip r:embed="rId12" cstate="print">
              <a:extLst/>
            </a:blip>
            <a:stretch>
              <a:fillRect/>
            </a:stretch>
          </p:blipFill>
          <p:spPr>
            <a:xfrm>
              <a:off x="226728" y="112786"/>
              <a:ext cx="808210" cy="808210"/>
            </a:xfrm>
            <a:prstGeom prst="rect">
              <a:avLst/>
            </a:prstGeom>
            <a:ln w="12700" cap="flat">
              <a:noFill/>
              <a:miter lim="400000"/>
            </a:ln>
            <a:effectLst/>
          </p:spPr>
        </p:pic>
        <p:pic>
          <p:nvPicPr>
            <p:cNvPr id="354" name="pasted-image.png" descr="pasted-image.png"/>
            <p:cNvPicPr>
              <a:picLocks noChangeAspect="1"/>
            </p:cNvPicPr>
            <p:nvPr/>
          </p:nvPicPr>
          <p:blipFill>
            <a:blip r:embed="rId12" cstate="print">
              <a:extLst/>
            </a:blip>
            <a:stretch>
              <a:fillRect/>
            </a:stretch>
          </p:blipFill>
          <p:spPr>
            <a:xfrm>
              <a:off x="2835486" y="75320"/>
              <a:ext cx="808210" cy="808210"/>
            </a:xfrm>
            <a:prstGeom prst="rect">
              <a:avLst/>
            </a:prstGeom>
            <a:ln w="12700" cap="flat">
              <a:noFill/>
              <a:miter lim="400000"/>
            </a:ln>
            <a:effectLst/>
          </p:spPr>
        </p:pic>
      </p:grpSp>
      <p:grpSp>
        <p:nvGrpSpPr>
          <p:cNvPr id="358" name="Group"/>
          <p:cNvGrpSpPr/>
          <p:nvPr/>
        </p:nvGrpSpPr>
        <p:grpSpPr>
          <a:xfrm>
            <a:off x="2393930" y="7062677"/>
            <a:ext cx="7267317" cy="685801"/>
            <a:chOff x="0" y="-62008"/>
            <a:chExt cx="7267315" cy="685800"/>
          </a:xfrm>
        </p:grpSpPr>
        <p:sp>
          <p:nvSpPr>
            <p:cNvPr id="356" name="Line"/>
            <p:cNvSpPr/>
            <p:nvPr/>
          </p:nvSpPr>
          <p:spPr>
            <a:xfrm flipH="1" flipV="1">
              <a:off x="-1" y="542577"/>
              <a:ext cx="7267317"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57" name="𝚺intel[Build(X) || Data]"/>
            <p:cNvSpPr/>
            <p:nvPr/>
          </p:nvSpPr>
          <p:spPr>
            <a:xfrm>
              <a:off x="346799" y="-62009"/>
              <a:ext cx="5929897" cy="685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defRPr sz="3000">
                  <a:solidFill>
                    <a:schemeClr val="accent2">
                      <a:hueOff val="-554920"/>
                      <a:satOff val="-21482"/>
                      <a:lumOff val="-6228"/>
                    </a:schemeClr>
                  </a:solidFill>
                </a:defRPr>
              </a:pPr>
              <a:r>
                <a:t>𝚺</a:t>
              </a:r>
              <a:r>
                <a:rPr baseline="-5999"/>
                <a:t>intel</a:t>
              </a:r>
              <a:r>
                <a:t>[Build(X) || Data]</a:t>
              </a:r>
            </a:p>
          </p:txBody>
        </p:sp>
      </p:grpSp>
      <p:sp>
        <p:nvSpPr>
          <p:cNvPr id="2" name="Slide Number Placeholder 1"/>
          <p:cNvSpPr>
            <a:spLocks noGrp="1"/>
          </p:cNvSpPr>
          <p:nvPr>
            <p:ph type="sldNum" sz="quarter" idx="2"/>
          </p:nvPr>
        </p:nvSpPr>
        <p:spPr/>
        <p:txBody>
          <a:bodyPr/>
          <a:lstStyle/>
          <a:p>
            <a:fld id="{86CB4B4D-7CA3-9044-876B-883B54F8677D}" type="slidenum">
              <a:rPr lang="uk-UA" smtClean="0"/>
              <a:pPr/>
              <a:t>3</a:t>
            </a:fld>
            <a:endParaRPr lang="uk-UA"/>
          </a:p>
        </p:txBody>
      </p:sp>
      <p:pic>
        <p:nvPicPr>
          <p:cNvPr id="31745" name="Picture 1" descr="C:\Users\zxlzxl\Documents\Tencent Files\421117478\Image\Group\V6]W[)[{FC_]TY8@TR3]}MX.jpg"/>
          <p:cNvPicPr>
            <a:picLocks noChangeAspect="1" noChangeArrowheads="1"/>
          </p:cNvPicPr>
          <p:nvPr/>
        </p:nvPicPr>
        <p:blipFill>
          <a:blip r:embed="rId13" cstate="print"/>
          <a:srcRect/>
          <a:stretch>
            <a:fillRect/>
          </a:stretch>
        </p:blipFill>
        <p:spPr bwMode="auto">
          <a:xfrm>
            <a:off x="10093083" y="4537481"/>
            <a:ext cx="1228484" cy="1738971"/>
          </a:xfrm>
          <a:prstGeom prst="rect">
            <a:avLst/>
          </a:prstGeom>
          <a:noFill/>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31745"/>
                                        </p:tgtEl>
                                        <p:attrNameLst>
                                          <p:attrName>style.visibility</p:attrName>
                                        </p:attrNameLst>
                                      </p:cBhvr>
                                      <p:to>
                                        <p:strVal val="visible"/>
                                      </p:to>
                                    </p:set>
                                    <p:animEffect transition="in" filter="box(in)">
                                      <p:cBhvr>
                                        <p:cTn id="11" dur="500"/>
                                        <p:tgtEl>
                                          <p:spTgt spid="3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Inherently, some resources are shared among enclaves and untrusted hosts:…"/>
          <p:cNvSpPr>
            <a:spLocks noGrp="1"/>
          </p:cNvSpPr>
          <p:nvPr>
            <p:ph type="body" idx="1"/>
          </p:nvPr>
        </p:nvSpPr>
        <p:spPr>
          <a:xfrm>
            <a:off x="952500" y="2081218"/>
            <a:ext cx="11034801" cy="5502924"/>
          </a:xfrm>
          <a:prstGeom prst="rect">
            <a:avLst/>
          </a:prstGeom>
        </p:spPr>
        <p:txBody>
          <a:bodyPr>
            <a:normAutofit lnSpcReduction="10000"/>
          </a:bodyPr>
          <a:lstStyle/>
          <a:p>
            <a:r>
              <a:rPr lang="en-US" dirty="0" smtClean="0"/>
              <a:t>S</a:t>
            </a:r>
            <a:r>
              <a:rPr dirty="0" smtClean="0"/>
              <a:t>ome </a:t>
            </a:r>
            <a:r>
              <a:rPr dirty="0"/>
              <a:t>resources are </a:t>
            </a:r>
            <a:r>
              <a:rPr b="1" dirty="0">
                <a:latin typeface="Helvetica"/>
                <a:ea typeface="Helvetica"/>
                <a:cs typeface="Helvetica"/>
                <a:sym typeface="Helvetica"/>
              </a:rPr>
              <a:t>shared</a:t>
            </a:r>
            <a:r>
              <a:rPr dirty="0"/>
              <a:t> </a:t>
            </a:r>
            <a:r>
              <a:rPr lang="en-US" dirty="0" smtClean="0"/>
              <a:t>between </a:t>
            </a:r>
            <a:r>
              <a:rPr dirty="0" smtClean="0"/>
              <a:t>enclaves </a:t>
            </a:r>
            <a:r>
              <a:rPr dirty="0"/>
              <a:t>and untrusted </a:t>
            </a:r>
            <a:r>
              <a:rPr dirty="0" smtClean="0"/>
              <a:t>hosts</a:t>
            </a:r>
            <a:r>
              <a:rPr lang="en-US" dirty="0" smtClean="0"/>
              <a:t>, leading to</a:t>
            </a:r>
            <a:endParaRPr dirty="0"/>
          </a:p>
          <a:p>
            <a:pPr lvl="1">
              <a:spcBef>
                <a:spcPts val="900"/>
              </a:spcBef>
            </a:pPr>
            <a:r>
              <a:rPr dirty="0" smtClean="0"/>
              <a:t>Cache</a:t>
            </a:r>
            <a:r>
              <a:rPr lang="en-US" dirty="0" smtClean="0"/>
              <a:t>-based Side Channels</a:t>
            </a:r>
            <a:r>
              <a:rPr dirty="0" smtClean="0"/>
              <a:t> </a:t>
            </a:r>
            <a:r>
              <a:rPr dirty="0"/>
              <a:t>[1,2]</a:t>
            </a:r>
          </a:p>
          <a:p>
            <a:pPr lvl="1">
              <a:spcBef>
                <a:spcPts val="900"/>
              </a:spcBef>
            </a:pPr>
            <a:r>
              <a:rPr dirty="0"/>
              <a:t>Branch </a:t>
            </a:r>
            <a:r>
              <a:rPr dirty="0" smtClean="0"/>
              <a:t>History</a:t>
            </a:r>
            <a:r>
              <a:rPr lang="en-US" dirty="0" smtClean="0"/>
              <a:t>-based</a:t>
            </a:r>
            <a:r>
              <a:rPr dirty="0" smtClean="0"/>
              <a:t> </a:t>
            </a:r>
            <a:r>
              <a:rPr dirty="0"/>
              <a:t>[3]</a:t>
            </a:r>
          </a:p>
          <a:p>
            <a:pPr lvl="1">
              <a:spcBef>
                <a:spcPts val="900"/>
              </a:spcBef>
            </a:pPr>
            <a:r>
              <a:rPr dirty="0"/>
              <a:t>Page </a:t>
            </a:r>
            <a:r>
              <a:rPr lang="en-US" dirty="0" smtClean="0"/>
              <a:t>Fault-based</a:t>
            </a:r>
          </a:p>
          <a:p>
            <a:pPr lvl="1">
              <a:spcBef>
                <a:spcPts val="900"/>
              </a:spcBef>
            </a:pPr>
            <a:r>
              <a:rPr lang="mr-IN" dirty="0" smtClean="0"/>
              <a:t>…</a:t>
            </a:r>
            <a:endParaRPr dirty="0"/>
          </a:p>
        </p:txBody>
      </p:sp>
      <p:sp>
        <p:nvSpPr>
          <p:cNvPr id="363" name="SGX isolation is imperfect"/>
          <p:cNvSpPr/>
          <p:nvPr/>
        </p:nvSpPr>
        <p:spPr>
          <a:xfrm>
            <a:off x="952500" y="444500"/>
            <a:ext cx="11099800" cy="1036981"/>
          </a:xfrm>
          <a:prstGeom prst="rect">
            <a:avLst/>
          </a:prstGeom>
          <a:blipFill>
            <a:blip r:embed="rId3"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rPr dirty="0"/>
              <a:t>SGX isolation is imperfect</a:t>
            </a:r>
          </a:p>
        </p:txBody>
      </p:sp>
      <p:sp>
        <p:nvSpPr>
          <p:cNvPr id="364" name="[1] https://arxiv.org/abs/1702.08719…"/>
          <p:cNvSpPr/>
          <p:nvPr/>
        </p:nvSpPr>
        <p:spPr>
          <a:xfrm>
            <a:off x="3950727" y="7936240"/>
            <a:ext cx="5038345" cy="12065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2400"/>
            </a:pPr>
            <a:r>
              <a:rPr dirty="0"/>
              <a:t>[1] </a:t>
            </a:r>
            <a:r>
              <a:rPr u="sng" dirty="0">
                <a:hlinkClick r:id="rId4"/>
              </a:rPr>
              <a:t>https://arxiv.org/abs/1702.08719</a:t>
            </a:r>
          </a:p>
          <a:p>
            <a:pPr algn="l">
              <a:defRPr sz="2400"/>
            </a:pPr>
            <a:r>
              <a:rPr dirty="0"/>
              <a:t>[2] </a:t>
            </a:r>
            <a:r>
              <a:rPr u="sng" dirty="0">
                <a:hlinkClick r:id="rId5"/>
              </a:rPr>
              <a:t>https://arxiv.org/abs/1702.07521</a:t>
            </a:r>
          </a:p>
          <a:p>
            <a:pPr algn="l">
              <a:defRPr sz="2400"/>
            </a:pPr>
            <a:r>
              <a:rPr dirty="0"/>
              <a:t>[3] </a:t>
            </a:r>
            <a:r>
              <a:rPr u="sng" dirty="0">
                <a:hlinkClick r:id="rId6"/>
              </a:rPr>
              <a:t>https://arxiv.org/abs/1611.06952</a:t>
            </a:r>
          </a:p>
        </p:txBody>
      </p:sp>
      <p:sp>
        <p:nvSpPr>
          <p:cNvPr id="2" name="Slide Number Placeholder 1"/>
          <p:cNvSpPr>
            <a:spLocks noGrp="1"/>
          </p:cNvSpPr>
          <p:nvPr>
            <p:ph type="sldNum" sz="quarter" idx="2"/>
          </p:nvPr>
        </p:nvSpPr>
        <p:spPr/>
        <p:txBody>
          <a:bodyPr/>
          <a:lstStyle/>
          <a:p>
            <a:fld id="{86CB4B4D-7CA3-9044-876B-883B54F8677D}" type="slidenum">
              <a:rPr lang="uk-UA" smtClean="0"/>
              <a:pPr/>
              <a:t>4</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36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6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6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362">
                                            <p:txEl>
                                              <p:pRg st="3" end="3"/>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3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build="p" bldLvl="5" animBg="1" advAuto="0"/>
      <p:bldP spid="364"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E.g., Page faults can be induced and seen by OS…"/>
          <p:cNvSpPr>
            <a:spLocks noGrp="1"/>
          </p:cNvSpPr>
          <p:nvPr>
            <p:ph type="body" sz="quarter" idx="1"/>
          </p:nvPr>
        </p:nvSpPr>
        <p:spPr>
          <a:xfrm>
            <a:off x="952500" y="2081217"/>
            <a:ext cx="11099800" cy="1329082"/>
          </a:xfrm>
          <a:prstGeom prst="rect">
            <a:avLst/>
          </a:prstGeom>
        </p:spPr>
        <p:txBody>
          <a:bodyPr/>
          <a:lstStyle>
            <a:lvl1pPr marL="297815" indent="-297815" defTabSz="391414">
              <a:spcBef>
                <a:spcPts val="1400"/>
              </a:spcBef>
              <a:defRPr sz="3685"/>
            </a:lvl1pPr>
            <a:lvl2pPr marL="670083" indent="-372268" defTabSz="391414">
              <a:spcBef>
                <a:spcPts val="1400"/>
              </a:spcBef>
              <a:defRPr sz="3015"/>
            </a:lvl2pPr>
          </a:lstStyle>
          <a:p>
            <a:r>
              <a:rPr dirty="0"/>
              <a:t>E.g., Page faults can be induced and seen by OS</a:t>
            </a:r>
          </a:p>
          <a:p>
            <a:pPr lvl="1"/>
            <a:r>
              <a:rPr dirty="0"/>
              <a:t>Leaks memory access patterns</a:t>
            </a:r>
          </a:p>
        </p:txBody>
      </p:sp>
      <p:pic>
        <p:nvPicPr>
          <p:cNvPr id="369" name="Screen Shot 2016-06-19 at 12.05.03 PM.png" descr="Screen Shot 2016-06-19 at 12.05.03 PM.png"/>
          <p:cNvPicPr>
            <a:picLocks noChangeAspect="1"/>
          </p:cNvPicPr>
          <p:nvPr/>
        </p:nvPicPr>
        <p:blipFill>
          <a:blip r:embed="rId3" cstate="print">
            <a:extLst/>
          </a:blip>
          <a:stretch>
            <a:fillRect/>
          </a:stretch>
        </p:blipFill>
        <p:spPr>
          <a:xfrm>
            <a:off x="3348848" y="3620074"/>
            <a:ext cx="6544777" cy="4748908"/>
          </a:xfrm>
          <a:prstGeom prst="rect">
            <a:avLst/>
          </a:prstGeom>
          <a:ln w="12700">
            <a:miter lim="400000"/>
          </a:ln>
        </p:spPr>
      </p:pic>
      <p:sp>
        <p:nvSpPr>
          <p:cNvPr id="370" name="libjpeg attack from Y. Xu, W. Cui, and M. Peinado, &quot;Controlled-Channel Attacks: Deterministic Side Channels for Untrusted Operating Systems&quot;, IEEE S&amp;P, 2015"/>
          <p:cNvSpPr/>
          <p:nvPr/>
        </p:nvSpPr>
        <p:spPr>
          <a:xfrm>
            <a:off x="1048048" y="8578758"/>
            <a:ext cx="12174361" cy="812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300"/>
            </a:lvl1pPr>
          </a:lstStyle>
          <a:p>
            <a:r>
              <a:t>libjpeg attack from Y. Xu, W. Cui, and M. Peinado, "Controlled-Channel Attacks: Deterministic Side Channels for Untrusted Operating Systems", IEEE S&amp;P, 2015</a:t>
            </a:r>
          </a:p>
        </p:txBody>
      </p:sp>
      <p:sp>
        <p:nvSpPr>
          <p:cNvPr id="371" name="SGX isolation is imperfect"/>
          <p:cNvSpPr/>
          <p:nvPr/>
        </p:nvSpPr>
        <p:spPr>
          <a:xfrm>
            <a:off x="952500" y="444500"/>
            <a:ext cx="11099800" cy="1036981"/>
          </a:xfrm>
          <a:prstGeom prst="rect">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SGX isolation is imperfect</a:t>
            </a:r>
          </a:p>
        </p:txBody>
      </p:sp>
      <p:grpSp>
        <p:nvGrpSpPr>
          <p:cNvPr id="12" name="组合 11"/>
          <p:cNvGrpSpPr/>
          <p:nvPr/>
        </p:nvGrpSpPr>
        <p:grpSpPr>
          <a:xfrm>
            <a:off x="1277382" y="3620074"/>
            <a:ext cx="10805839" cy="4723608"/>
            <a:chOff x="1218362" y="3632774"/>
            <a:chExt cx="10805839" cy="4723608"/>
          </a:xfrm>
        </p:grpSpPr>
        <p:sp>
          <p:nvSpPr>
            <p:cNvPr id="372" name="Confidentiality is broken!"/>
            <p:cNvSpPr/>
            <p:nvPr/>
          </p:nvSpPr>
          <p:spPr>
            <a:xfrm>
              <a:off x="1218362" y="3632774"/>
              <a:ext cx="10805839" cy="4723608"/>
            </a:xfrm>
            <a:prstGeom prst="rect">
              <a:avLst/>
            </a:prstGeom>
            <a:solidFill>
              <a:srgbClr val="DCDEE0"/>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lvl1pPr>
                <a:defRPr sz="7200" b="1">
                  <a:solidFill>
                    <a:schemeClr val="accent5">
                      <a:hueOff val="-176146"/>
                      <a:satOff val="3665"/>
                      <a:lumOff val="-13986"/>
                    </a:schemeClr>
                  </a:solidFill>
                  <a:latin typeface="Helvetica"/>
                  <a:ea typeface="Helvetica"/>
                  <a:cs typeface="Helvetica"/>
                  <a:sym typeface="Helvetica"/>
                </a:defRPr>
              </a:lvl1pPr>
            </a:lstStyle>
            <a:p>
              <a:r>
                <a:t>Confidentiality is broken!</a:t>
              </a:r>
            </a:p>
          </p:txBody>
        </p:sp>
        <p:pic>
          <p:nvPicPr>
            <p:cNvPr id="27650" name="Picture 2" descr="C:\Users\zxlzxl\Documents\Tencent Files\421117478\Image\Group\GY64R$8MAXFUZCW3}4)6NS8.jpg"/>
            <p:cNvPicPr>
              <a:picLocks noChangeAspect="1" noChangeArrowheads="1"/>
            </p:cNvPicPr>
            <p:nvPr/>
          </p:nvPicPr>
          <p:blipFill>
            <a:blip r:embed="rId5" cstate="print"/>
            <a:srcRect/>
            <a:stretch>
              <a:fillRect/>
            </a:stretch>
          </p:blipFill>
          <p:spPr bwMode="auto">
            <a:xfrm>
              <a:off x="10506075" y="6993518"/>
              <a:ext cx="1518126" cy="1362863"/>
            </a:xfrm>
            <a:prstGeom prst="rect">
              <a:avLst/>
            </a:prstGeom>
            <a:noFill/>
          </p:spPr>
        </p:pic>
      </p:grpSp>
      <p:sp>
        <p:nvSpPr>
          <p:cNvPr id="373" name="Seems more difficult to break integrity &amp; authenticity!"/>
          <p:cNvSpPr/>
          <p:nvPr/>
        </p:nvSpPr>
        <p:spPr>
          <a:xfrm>
            <a:off x="1265511" y="3620073"/>
            <a:ext cx="10805839" cy="4723608"/>
          </a:xfrm>
          <a:prstGeom prst="rect">
            <a:avLst/>
          </a:prstGeom>
          <a:solidFill>
            <a:srgbClr val="DCDEE0"/>
          </a:solidFill>
          <a:ln w="25400">
            <a:solidFill>
              <a:srgbClr val="85888D"/>
            </a:solidFill>
            <a:miter lim="400000"/>
          </a:ln>
          <a:extLst>
            <a:ext uri="{C572A759-6A51-4108-AA02-DFA0A04FC94B}">
              <ma14:wrappingTextBoxFlag xmlns="" xmlns:ma14="http://schemas.microsoft.com/office/mac/drawingml/2011/main" val="1"/>
            </a:ext>
          </a:extLst>
        </p:spPr>
        <p:txBody>
          <a:bodyPr lIns="50800" tIns="50800" rIns="50800" bIns="50800" anchor="ctr"/>
          <a:lstStyle/>
          <a:p>
            <a:pPr>
              <a:defRPr sz="7200" b="1">
                <a:solidFill>
                  <a:schemeClr val="accent2"/>
                </a:solidFill>
                <a:latin typeface="Helvetica"/>
                <a:ea typeface="Helvetica"/>
                <a:cs typeface="Helvetica"/>
                <a:sym typeface="Helvetica"/>
              </a:defRPr>
            </a:pPr>
            <a:r>
              <a:rPr sz="4800" dirty="0">
                <a:solidFill>
                  <a:srgbClr val="000000"/>
                </a:solidFill>
              </a:rPr>
              <a:t>Seems more difficult to break</a:t>
            </a:r>
            <a:r>
              <a:rPr dirty="0"/>
              <a:t> integrity &amp; authenticity!</a:t>
            </a:r>
          </a:p>
        </p:txBody>
      </p:sp>
      <p:sp>
        <p:nvSpPr>
          <p:cNvPr id="2" name="Slide Number Placeholder 1"/>
          <p:cNvSpPr>
            <a:spLocks noGrp="1"/>
          </p:cNvSpPr>
          <p:nvPr>
            <p:ph type="sldNum" sz="quarter" idx="2"/>
          </p:nvPr>
        </p:nvSpPr>
        <p:spPr/>
        <p:txBody>
          <a:bodyPr/>
          <a:lstStyle/>
          <a:p>
            <a:fld id="{86CB4B4D-7CA3-9044-876B-883B54F8677D}" type="slidenum">
              <a:rPr lang="uk-UA" smtClean="0"/>
              <a:pPr/>
              <a:t>5</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ox(in)">
                                      <p:cBhvr>
                                        <p:cTn id="15" dur="500"/>
                                        <p:tgtEl>
                                          <p:spTgt spid="12"/>
                                        </p:tgtEl>
                                      </p:cBhvr>
                                    </p:animEffect>
                                  </p:childTnLst>
                                </p:cTn>
                              </p:par>
                            </p:childTnLst>
                          </p:cTn>
                        </p:par>
                        <p:par>
                          <p:cTn id="16" fill="hold">
                            <p:stCondLst>
                              <p:cond delay="500"/>
                            </p:stCondLst>
                            <p:childTnLst>
                              <p:par>
                                <p:cTn id="17" presetID="1" presetClass="entr" presetSubtype="0" fill="hold" grpId="3" nodeType="afterEffect">
                                  <p:stCondLst>
                                    <p:cond delay="0"/>
                                  </p:stCondLst>
                                  <p:iterate>
                                    <p:tmAbs val="0"/>
                                  </p:iterate>
                                  <p:childTnLst>
                                    <p:set>
                                      <p:cBhvr>
                                        <p:cTn id="18" fill="hold"/>
                                        <p:tgtEl>
                                          <p:spTgt spid="3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1" animBg="1" advAuto="0"/>
      <p:bldP spid="369" grpId="2" animBg="1" advAuto="0"/>
      <p:bldP spid="370" grpId="3" animBg="1" advAuto="0"/>
      <p:bldP spid="373" grpId="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9256741" y="6805272"/>
            <a:ext cx="2901169" cy="2032700"/>
          </a:xfrm>
          <a:prstGeom prst="rect">
            <a:avLst/>
          </a:prstGeom>
          <a:solidFill>
            <a:srgbClr val="B3A77D">
              <a:alpha val="67960"/>
            </a:srgbClr>
          </a:solidFill>
          <a:ln w="12700">
            <a:solidFill>
              <a:srgbClr val="695D46">
                <a:alpha val="67960"/>
              </a:srgbClr>
            </a:solidFill>
          </a:ln>
        </p:spPr>
        <p:txBody>
          <a:bodyPr lIns="65023" tIns="65023" rIns="65023" bIns="65023" anchor="ctr"/>
          <a:lstStyle/>
          <a:p>
            <a:pPr algn="l" defTabSz="1733973">
              <a:defRPr sz="2600">
                <a:latin typeface="Arial"/>
                <a:ea typeface="Arial"/>
                <a:cs typeface="Arial"/>
                <a:sym typeface="Arial"/>
              </a:defRPr>
            </a:pPr>
            <a:endParaRPr/>
          </a:p>
        </p:txBody>
      </p:sp>
      <p:grpSp>
        <p:nvGrpSpPr>
          <p:cNvPr id="389" name="Group"/>
          <p:cNvGrpSpPr/>
          <p:nvPr/>
        </p:nvGrpSpPr>
        <p:grpSpPr>
          <a:xfrm>
            <a:off x="8659258" y="2738488"/>
            <a:ext cx="4096136" cy="6667026"/>
            <a:chOff x="0" y="0"/>
            <a:chExt cx="4096135" cy="6667025"/>
          </a:xfrm>
        </p:grpSpPr>
        <p:sp>
          <p:nvSpPr>
            <p:cNvPr id="378" name="Rectangle"/>
            <p:cNvSpPr/>
            <p:nvPr/>
          </p:nvSpPr>
          <p:spPr>
            <a:xfrm>
              <a:off x="13227" y="0"/>
              <a:ext cx="4069680" cy="6615013"/>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79" name="image28.png" descr="image28.png"/>
            <p:cNvPicPr>
              <a:picLocks noChangeAspect="1"/>
            </p:cNvPicPr>
            <p:nvPr/>
          </p:nvPicPr>
          <p:blipFill>
            <a:blip r:embed="rId3" cstate="print">
              <a:extLst/>
            </a:blip>
            <a:stretch>
              <a:fillRect/>
            </a:stretch>
          </p:blipFill>
          <p:spPr>
            <a:xfrm flipH="1">
              <a:off x="1345149" y="1543075"/>
              <a:ext cx="1228483" cy="1671808"/>
            </a:xfrm>
            <a:prstGeom prst="rect">
              <a:avLst/>
            </a:prstGeom>
            <a:ln w="12700" cap="flat">
              <a:noFill/>
              <a:miter lim="400000"/>
            </a:ln>
            <a:effectLst/>
          </p:spPr>
        </p:pic>
        <p:sp>
          <p:nvSpPr>
            <p:cNvPr id="380" name="Adversarial host / OS"/>
            <p:cNvSpPr/>
            <p:nvPr/>
          </p:nvSpPr>
          <p:spPr>
            <a:xfrm>
              <a:off x="0" y="157802"/>
              <a:ext cx="4096135" cy="1467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0026" tIns="130026" rIns="130026" bIns="130026" numCol="1" anchor="ctr">
              <a:noAutofit/>
            </a:bodyPr>
            <a:lstStyle>
              <a:lvl1pPr defTabSz="1733973">
                <a:defRPr sz="4000">
                  <a:latin typeface="Arial"/>
                  <a:ea typeface="Arial"/>
                  <a:cs typeface="Arial"/>
                  <a:sym typeface="Arial"/>
                </a:defRPr>
              </a:lvl1pPr>
            </a:lstStyle>
            <a:p>
              <a:r>
                <a:t>Adversarial host / OS</a:t>
              </a:r>
            </a:p>
          </p:txBody>
        </p:sp>
        <p:grpSp>
          <p:nvGrpSpPr>
            <p:cNvPr id="386" name="Group"/>
            <p:cNvGrpSpPr/>
            <p:nvPr/>
          </p:nvGrpSpPr>
          <p:grpSpPr>
            <a:xfrm>
              <a:off x="276850" y="3710283"/>
              <a:ext cx="3542432" cy="2956742"/>
              <a:chOff x="0" y="0"/>
              <a:chExt cx="3542431" cy="2956741"/>
            </a:xfrm>
          </p:grpSpPr>
          <p:sp>
            <p:nvSpPr>
              <p:cNvPr id="381" name="Enclave"/>
              <p:cNvSpPr/>
              <p:nvPr/>
            </p:nvSpPr>
            <p:spPr>
              <a:xfrm>
                <a:off x="682330" y="659714"/>
                <a:ext cx="2177906" cy="22970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0026" tIns="130026" rIns="130026" bIns="130026" numCol="1" anchor="ctr">
                <a:noAutofit/>
              </a:bodyPr>
              <a:lstStyle>
                <a:lvl1pPr algn="l" defTabSz="1733973">
                  <a:defRPr sz="4000">
                    <a:latin typeface="Arial"/>
                    <a:ea typeface="Arial"/>
                    <a:cs typeface="Arial"/>
                    <a:sym typeface="Arial"/>
                  </a:defRPr>
                </a:lvl1pPr>
              </a:lstStyle>
              <a:p>
                <a:r>
                  <a:t>Enclave</a:t>
                </a:r>
              </a:p>
            </p:txBody>
          </p:sp>
          <p:pic>
            <p:nvPicPr>
              <p:cNvPr id="382" name="image19.png" descr="image19.png"/>
              <p:cNvPicPr>
                <a:picLocks/>
              </p:cNvPicPr>
              <p:nvPr/>
            </p:nvPicPr>
            <p:blipFill>
              <a:blip r:embed="rId4" cstate="print">
                <a:extLst/>
              </a:blip>
              <a:srcRect b="89692"/>
              <a:stretch>
                <a:fillRect/>
              </a:stretch>
            </p:blipFill>
            <p:spPr>
              <a:xfrm rot="5399978">
                <a:off x="-1067239" y="1298304"/>
                <a:ext cx="2484359" cy="349866"/>
              </a:xfrm>
              <a:prstGeom prst="rect">
                <a:avLst/>
              </a:prstGeom>
              <a:ln w="12700" cap="flat">
                <a:noFill/>
                <a:miter lim="400000"/>
              </a:ln>
              <a:effectLst/>
            </p:spPr>
          </p:pic>
          <p:pic>
            <p:nvPicPr>
              <p:cNvPr id="383" name="image19.png" descr="image19.png"/>
              <p:cNvPicPr>
                <a:picLocks noChangeAspect="1"/>
              </p:cNvPicPr>
              <p:nvPr/>
            </p:nvPicPr>
            <p:blipFill>
              <a:blip r:embed="rId5" cstate="print">
                <a:extLst/>
              </a:blip>
              <a:srcRect b="89692"/>
              <a:stretch>
                <a:fillRect/>
              </a:stretch>
            </p:blipFill>
            <p:spPr>
              <a:xfrm>
                <a:off x="1767" y="2385277"/>
                <a:ext cx="3506610" cy="349834"/>
              </a:xfrm>
              <a:prstGeom prst="rect">
                <a:avLst/>
              </a:prstGeom>
              <a:ln w="12700" cap="flat">
                <a:noFill/>
                <a:miter lim="400000"/>
              </a:ln>
              <a:effectLst/>
            </p:spPr>
          </p:pic>
          <p:pic>
            <p:nvPicPr>
              <p:cNvPr id="384" name="image19.png" descr="image19.png"/>
              <p:cNvPicPr>
                <a:picLocks noChangeAspect="1"/>
              </p:cNvPicPr>
              <p:nvPr/>
            </p:nvPicPr>
            <p:blipFill>
              <a:blip r:embed="rId5" cstate="print">
                <a:extLst/>
              </a:blip>
              <a:srcRect b="89692"/>
              <a:stretch>
                <a:fillRect/>
              </a:stretch>
            </p:blipFill>
            <p:spPr>
              <a:xfrm>
                <a:off x="1767" y="0"/>
                <a:ext cx="3506610" cy="349834"/>
              </a:xfrm>
              <a:prstGeom prst="rect">
                <a:avLst/>
              </a:prstGeom>
              <a:ln w="12700" cap="flat">
                <a:noFill/>
                <a:miter lim="400000"/>
              </a:ln>
              <a:effectLst/>
            </p:spPr>
          </p:pic>
          <p:pic>
            <p:nvPicPr>
              <p:cNvPr id="385" name="image19.png" descr="image19.png"/>
              <p:cNvPicPr>
                <a:picLocks/>
              </p:cNvPicPr>
              <p:nvPr/>
            </p:nvPicPr>
            <p:blipFill>
              <a:blip r:embed="rId6" cstate="print">
                <a:extLst/>
              </a:blip>
              <a:srcRect b="89692"/>
              <a:stretch>
                <a:fillRect/>
              </a:stretch>
            </p:blipFill>
            <p:spPr>
              <a:xfrm rot="5399978">
                <a:off x="2010425" y="1200423"/>
                <a:ext cx="2714096" cy="349901"/>
              </a:xfrm>
              <a:prstGeom prst="rect">
                <a:avLst/>
              </a:prstGeom>
              <a:ln w="12700" cap="flat">
                <a:noFill/>
                <a:miter lim="400000"/>
              </a:ln>
              <a:effectLst/>
            </p:spPr>
          </p:pic>
        </p:grpSp>
        <p:pic>
          <p:nvPicPr>
            <p:cNvPr id="387" name="image31.png" descr="image31.png"/>
            <p:cNvPicPr>
              <a:picLocks noChangeAspect="1"/>
            </p:cNvPicPr>
            <p:nvPr/>
          </p:nvPicPr>
          <p:blipFill>
            <a:blip r:embed="rId7" cstate="print">
              <a:extLst/>
            </a:blip>
            <a:srcRect/>
            <a:stretch>
              <a:fillRect/>
            </a:stretch>
          </p:blipFill>
          <p:spPr>
            <a:xfrm rot="19178121">
              <a:off x="1233024" y="2535897"/>
              <a:ext cx="2007807" cy="1646491"/>
            </a:xfrm>
            <a:prstGeom prst="rect">
              <a:avLst/>
            </a:prstGeom>
            <a:ln w="12700" cap="flat">
              <a:noFill/>
              <a:miter lim="400000"/>
            </a:ln>
            <a:effectLst/>
          </p:spPr>
        </p:pic>
        <p:pic>
          <p:nvPicPr>
            <p:cNvPr id="388" name="pasted-image.pdf" descr="pasted-image.pdf"/>
            <p:cNvPicPr>
              <a:picLocks noChangeAspect="1"/>
            </p:cNvPicPr>
            <p:nvPr/>
          </p:nvPicPr>
          <p:blipFill>
            <a:blip r:embed="rId8" cstate="print">
              <a:extLst/>
            </a:blip>
            <a:stretch>
              <a:fillRect/>
            </a:stretch>
          </p:blipFill>
          <p:spPr>
            <a:xfrm>
              <a:off x="1551489" y="4349317"/>
              <a:ext cx="993155" cy="884592"/>
            </a:xfrm>
            <a:prstGeom prst="rect">
              <a:avLst/>
            </a:prstGeom>
            <a:ln w="12700" cap="flat">
              <a:noFill/>
              <a:miter lim="400000"/>
            </a:ln>
            <a:effectLst/>
          </p:spPr>
        </p:pic>
      </p:grpSp>
      <p:sp>
        <p:nvSpPr>
          <p:cNvPr id="390" name="Model user enclave execution in SGX as Transparent Enclave Execution…"/>
          <p:cNvSpPr>
            <a:spLocks noGrp="1"/>
          </p:cNvSpPr>
          <p:nvPr>
            <p:ph type="body" sz="half" idx="1"/>
          </p:nvPr>
        </p:nvSpPr>
        <p:spPr>
          <a:xfrm>
            <a:off x="896412" y="1899586"/>
            <a:ext cx="7416150" cy="4760923"/>
          </a:xfrm>
          <a:prstGeom prst="rect">
            <a:avLst/>
          </a:prstGeom>
        </p:spPr>
        <p:txBody>
          <a:bodyPr/>
          <a:lstStyle/>
          <a:p>
            <a:pPr marL="266700" indent="-266700" defTabSz="350520">
              <a:spcBef>
                <a:spcPts val="600"/>
              </a:spcBef>
              <a:defRPr sz="3300"/>
            </a:pPr>
            <a:r>
              <a:rPr dirty="0"/>
              <a:t>Model user enclave execution in SGX as </a:t>
            </a:r>
            <a:r>
              <a:rPr i="1" dirty="0">
                <a:latin typeface="Helvetica"/>
                <a:ea typeface="Helvetica"/>
                <a:cs typeface="Helvetica"/>
                <a:sym typeface="Helvetica"/>
              </a:rPr>
              <a:t>Transparent Enclave Execution</a:t>
            </a:r>
          </a:p>
          <a:p>
            <a:pPr marL="266700" indent="-266700" defTabSz="350520">
              <a:spcBef>
                <a:spcPts val="600"/>
              </a:spcBef>
              <a:defRPr sz="3300"/>
            </a:pPr>
            <a:r>
              <a:rPr dirty="0"/>
              <a:t>TEE assumes </a:t>
            </a:r>
            <a:r>
              <a:rPr i="1" dirty="0">
                <a:latin typeface="Helvetica"/>
                <a:ea typeface="Helvetica"/>
                <a:cs typeface="Helvetica"/>
                <a:sym typeface="Helvetica"/>
              </a:rPr>
              <a:t>unbounded leakage </a:t>
            </a:r>
            <a:r>
              <a:rPr dirty="0"/>
              <a:t>of information to host</a:t>
            </a:r>
          </a:p>
          <a:p>
            <a:pPr marL="600075" lvl="1" indent="-333375" defTabSz="350520">
              <a:spcBef>
                <a:spcPts val="600"/>
              </a:spcBef>
              <a:defRPr sz="2700"/>
            </a:pPr>
            <a:r>
              <a:rPr dirty="0"/>
              <a:t>Encompasses arbitrarily strong side-channel attacks</a:t>
            </a:r>
          </a:p>
          <a:p>
            <a:pPr marL="218209" indent="-218209" defTabSz="350520">
              <a:spcBef>
                <a:spcPts val="600"/>
              </a:spcBef>
              <a:defRPr sz="3300"/>
            </a:pPr>
            <a:r>
              <a:rPr dirty="0"/>
              <a:t>But </a:t>
            </a:r>
            <a:r>
              <a:rPr i="1" dirty="0">
                <a:latin typeface="Helvetica"/>
                <a:ea typeface="Helvetica"/>
                <a:cs typeface="Helvetica"/>
                <a:sym typeface="Helvetica"/>
              </a:rPr>
              <a:t>correct </a:t>
            </a:r>
            <a:r>
              <a:rPr dirty="0"/>
              <a:t>execution and attestation</a:t>
            </a:r>
          </a:p>
          <a:p>
            <a:pPr marL="218209" indent="-218209" defTabSz="350520">
              <a:spcBef>
                <a:spcPts val="600"/>
              </a:spcBef>
              <a:defRPr sz="3300"/>
            </a:pPr>
            <a:r>
              <a:rPr dirty="0"/>
              <a:t>I.e., integrity, but not confidentiality</a:t>
            </a:r>
          </a:p>
        </p:txBody>
      </p:sp>
      <p:sp>
        <p:nvSpPr>
          <p:cNvPr id="391" name="New adversarial model"/>
          <p:cNvSpPr/>
          <p:nvPr/>
        </p:nvSpPr>
        <p:spPr>
          <a:xfrm>
            <a:off x="952500" y="444500"/>
            <a:ext cx="11099800" cy="1036981"/>
          </a:xfrm>
          <a:prstGeom prst="rect">
            <a:avLst/>
          </a:prstGeom>
          <a:blipFill>
            <a:blip r:embed="rId9"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New adversarial model</a:t>
            </a:r>
          </a:p>
        </p:txBody>
      </p:sp>
      <p:grpSp>
        <p:nvGrpSpPr>
          <p:cNvPr id="401" name="Group"/>
          <p:cNvGrpSpPr/>
          <p:nvPr/>
        </p:nvGrpSpPr>
        <p:grpSpPr>
          <a:xfrm>
            <a:off x="738253" y="6724615"/>
            <a:ext cx="8829836" cy="2281715"/>
            <a:chOff x="0" y="0"/>
            <a:chExt cx="8829834" cy="2281713"/>
          </a:xfrm>
        </p:grpSpPr>
        <p:grpSp>
          <p:nvGrpSpPr>
            <p:cNvPr id="399" name="Group"/>
            <p:cNvGrpSpPr/>
            <p:nvPr/>
          </p:nvGrpSpPr>
          <p:grpSpPr>
            <a:xfrm>
              <a:off x="0" y="0"/>
              <a:ext cx="8829835" cy="2281714"/>
              <a:chOff x="0" y="61147"/>
              <a:chExt cx="8829834" cy="2281713"/>
            </a:xfrm>
          </p:grpSpPr>
          <p:grpSp>
            <p:nvGrpSpPr>
              <p:cNvPr id="394" name="Group"/>
              <p:cNvGrpSpPr/>
              <p:nvPr/>
            </p:nvGrpSpPr>
            <p:grpSpPr>
              <a:xfrm>
                <a:off x="0" y="61147"/>
                <a:ext cx="1923909" cy="2281714"/>
                <a:chOff x="0" y="0"/>
                <a:chExt cx="1923908" cy="2281713"/>
              </a:xfrm>
            </p:grpSpPr>
            <p:sp>
              <p:nvSpPr>
                <p:cNvPr id="392" name="Group"/>
                <p:cNvSpPr/>
                <p:nvPr/>
              </p:nvSpPr>
              <p:spPr>
                <a:xfrm>
                  <a:off x="0" y="0"/>
                  <a:ext cx="1923909" cy="2281714"/>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93" name="image40.png" descr="image40.png"/>
                <p:cNvPicPr>
                  <a:picLocks noChangeAspect="1"/>
                </p:cNvPicPr>
                <p:nvPr/>
              </p:nvPicPr>
              <p:blipFill>
                <a:blip r:embed="rId10" cstate="print">
                  <a:extLst/>
                </a:blip>
                <a:stretch>
                  <a:fillRect/>
                </a:stretch>
              </p:blipFill>
              <p:spPr>
                <a:xfrm>
                  <a:off x="449573" y="502963"/>
                  <a:ext cx="983195" cy="1124452"/>
                </a:xfrm>
                <a:prstGeom prst="rect">
                  <a:avLst/>
                </a:prstGeom>
                <a:ln w="12700" cap="flat">
                  <a:noFill/>
                  <a:miter lim="400000"/>
                </a:ln>
                <a:effectLst/>
              </p:spPr>
            </p:pic>
          </p:grpSp>
          <p:grpSp>
            <p:nvGrpSpPr>
              <p:cNvPr id="397" name="Group"/>
              <p:cNvGrpSpPr/>
              <p:nvPr/>
            </p:nvGrpSpPr>
            <p:grpSpPr>
              <a:xfrm>
                <a:off x="1562521" y="411583"/>
                <a:ext cx="7267314" cy="558801"/>
                <a:chOff x="0" y="0"/>
                <a:chExt cx="7267313" cy="558800"/>
              </a:xfrm>
            </p:grpSpPr>
            <p:sp>
              <p:nvSpPr>
                <p:cNvPr id="395" name="Line"/>
                <p:cNvSpPr/>
                <p:nvPr/>
              </p:nvSpPr>
              <p:spPr>
                <a:xfrm>
                  <a:off x="0" y="503736"/>
                  <a:ext cx="7267314"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96" name="no secret code or data!"/>
                <p:cNvSpPr/>
                <p:nvPr/>
              </p:nvSpPr>
              <p:spPr>
                <a:xfrm>
                  <a:off x="502403" y="0"/>
                  <a:ext cx="5929897" cy="558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3000">
                      <a:solidFill>
                        <a:schemeClr val="accent2">
                          <a:hueOff val="-554920"/>
                          <a:satOff val="-21482"/>
                          <a:lumOff val="-6228"/>
                        </a:schemeClr>
                      </a:solidFill>
                    </a:defRPr>
                  </a:lvl1pPr>
                </a:lstStyle>
                <a:p>
                  <a:r>
                    <a:t>no secret code or data!</a:t>
                  </a:r>
                </a:p>
              </p:txBody>
            </p:sp>
          </p:grpSp>
          <p:sp>
            <p:nvSpPr>
              <p:cNvPr id="398" name="Group"/>
              <p:cNvSpPr/>
              <p:nvPr/>
            </p:nvSpPr>
            <p:spPr>
              <a:xfrm>
                <a:off x="1562521" y="1623044"/>
                <a:ext cx="7267314" cy="1"/>
              </a:xfrm>
              <a:prstGeom prst="line">
                <a:avLst/>
              </a:prstGeom>
              <a:noFill/>
              <a:ln w="38100" cap="flat">
                <a:solidFill>
                  <a:srgbClr val="000000"/>
                </a:solidFill>
                <a:prstDash val="solid"/>
                <a:miter lim="400000"/>
                <a:headEnd type="triangle" w="med" len="med"/>
              </a:ln>
              <a:effectLst/>
            </p:spPr>
            <p:txBody>
              <a:bodyPr wrap="square" lIns="50800" tIns="50800" rIns="50800" bIns="50800" numCol="1" anchor="ctr">
                <a:noAutofit/>
              </a:bodyPr>
              <a:lstStyle/>
              <a:p>
                <a:pPr>
                  <a:defRPr sz="2400"/>
                </a:pPr>
                <a:endParaRPr/>
              </a:p>
            </p:txBody>
          </p:sp>
        </p:grpSp>
        <p:sp>
          <p:nvSpPr>
            <p:cNvPr id="400" name="𝚺intel[Build(X) || result of exec.]"/>
            <p:cNvSpPr/>
            <p:nvPr/>
          </p:nvSpPr>
          <p:spPr>
            <a:xfrm>
              <a:off x="2467118" y="949418"/>
              <a:ext cx="5208906" cy="685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3000">
                  <a:solidFill>
                    <a:schemeClr val="accent2">
                      <a:hueOff val="-554920"/>
                      <a:satOff val="-21482"/>
                      <a:lumOff val="-6228"/>
                    </a:schemeClr>
                  </a:solidFill>
                </a:defRPr>
              </a:pPr>
              <a:r>
                <a:t>𝚺</a:t>
              </a:r>
              <a:r>
                <a:rPr baseline="-5999"/>
                <a:t>intel</a:t>
              </a:r>
              <a:r>
                <a:t>[Build(X) || result of exec.]</a:t>
              </a:r>
            </a:p>
          </p:txBody>
        </p:sp>
      </p:grpSp>
      <p:sp>
        <p:nvSpPr>
          <p:cNvPr id="2" name="Slide Number Placeholder 1"/>
          <p:cNvSpPr>
            <a:spLocks noGrp="1"/>
          </p:cNvSpPr>
          <p:nvPr>
            <p:ph type="sldNum" sz="quarter" idx="2"/>
          </p:nvPr>
        </p:nvSpPr>
        <p:spPr/>
        <p:txBody>
          <a:bodyPr/>
          <a:lstStyle/>
          <a:p>
            <a:fld id="{86CB4B4D-7CA3-9044-876B-883B54F8677D}" type="slidenum">
              <a:rPr lang="uk-UA" smtClean="0"/>
              <a:pPr/>
              <a:t>6</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0">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iterate>
                                    <p:tmAbs val="0"/>
                                  </p:iterate>
                                  <p:childTnLst>
                                    <p:set>
                                      <p:cBhvr>
                                        <p:cTn id="26" fill="hold"/>
                                        <p:tgtEl>
                                          <p:spTgt spid="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1" uiExpand="1" build="p" animBg="1" advAuto="0"/>
      <p:bldP spid="401"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rover: “outp = prog(inp)”…"/>
          <p:cNvSpPr>
            <a:spLocks noGrp="1"/>
          </p:cNvSpPr>
          <p:nvPr>
            <p:ph type="body" sz="quarter" idx="1"/>
          </p:nvPr>
        </p:nvSpPr>
        <p:spPr>
          <a:xfrm>
            <a:off x="1049891" y="1766867"/>
            <a:ext cx="11099801" cy="1858696"/>
          </a:xfrm>
          <a:prstGeom prst="rect">
            <a:avLst/>
          </a:prstGeom>
        </p:spPr>
        <p:txBody>
          <a:bodyPr/>
          <a:lstStyle/>
          <a:p>
            <a:pPr marL="400050" indent="-400050" defTabSz="525779">
              <a:spcBef>
                <a:spcPts val="1900"/>
              </a:spcBef>
              <a:defRPr sz="4950">
                <a:latin typeface="Helvetica"/>
                <a:ea typeface="Helvetica"/>
                <a:cs typeface="Helvetica"/>
                <a:sym typeface="Helvetica"/>
              </a:defRPr>
            </a:pPr>
            <a:r>
              <a:rPr dirty="0"/>
              <a:t>Prover: “</a:t>
            </a:r>
            <a:r>
              <a:rPr dirty="0" err="1"/>
              <a:t>outp</a:t>
            </a:r>
            <a:r>
              <a:rPr dirty="0"/>
              <a:t> = </a:t>
            </a:r>
            <a:r>
              <a:rPr dirty="0" err="1"/>
              <a:t>prog</a:t>
            </a:r>
            <a:r>
              <a:rPr dirty="0"/>
              <a:t>(</a:t>
            </a:r>
            <a:r>
              <a:rPr b="1" dirty="0" err="1">
                <a:solidFill>
                  <a:schemeClr val="accent2"/>
                </a:solidFill>
              </a:rPr>
              <a:t>inp</a:t>
            </a:r>
            <a:r>
              <a:rPr dirty="0"/>
              <a:t>)”</a:t>
            </a:r>
          </a:p>
          <a:p>
            <a:pPr marL="400050" indent="-400050" defTabSz="525779">
              <a:spcBef>
                <a:spcPts val="1900"/>
              </a:spcBef>
              <a:defRPr sz="4950">
                <a:latin typeface="Helvetica"/>
                <a:ea typeface="Helvetica"/>
                <a:cs typeface="Helvetica"/>
                <a:sym typeface="Helvetica"/>
              </a:defRPr>
            </a:pPr>
            <a:r>
              <a:rPr dirty="0" err="1"/>
              <a:t>E.g</a:t>
            </a:r>
            <a:r>
              <a:rPr dirty="0"/>
              <a:t>: </a:t>
            </a:r>
            <a:r>
              <a:rPr dirty="0" err="1"/>
              <a:t>PoET</a:t>
            </a:r>
            <a:r>
              <a:rPr dirty="0"/>
              <a:t>, </a:t>
            </a:r>
            <a:r>
              <a:rPr dirty="0" err="1"/>
              <a:t>MLaaS</a:t>
            </a:r>
            <a:endParaRPr dirty="0"/>
          </a:p>
        </p:txBody>
      </p:sp>
      <p:sp>
        <p:nvSpPr>
          <p:cNvPr id="406" name="Rectangle"/>
          <p:cNvSpPr/>
          <p:nvPr/>
        </p:nvSpPr>
        <p:spPr>
          <a:xfrm>
            <a:off x="4054164" y="4034902"/>
            <a:ext cx="5268269" cy="4968716"/>
          </a:xfrm>
          <a:prstGeom prst="rect">
            <a:avLst/>
          </a:prstGeom>
          <a:gradFill>
            <a:gsLst>
              <a:gs pos="0">
                <a:srgbClr val="FFFFFF">
                  <a:alpha val="90674"/>
                </a:srgbClr>
              </a:gs>
              <a:gs pos="100000">
                <a:srgbClr val="DCDEE0">
                  <a:alpha val="90674"/>
                </a:srgbClr>
              </a:gs>
            </a:gsLst>
            <a:lin ang="5400000"/>
          </a:gradFill>
          <a:ln w="25400">
            <a:solidFill>
              <a:srgbClr val="85888D">
                <a:alpha val="90674"/>
              </a:srgbClr>
            </a:solidFill>
            <a:miter lim="400000"/>
          </a:ln>
          <a:effectLst>
            <a:outerShdw blurRad="88900" dir="5400000" rotWithShape="0">
              <a:srgbClr val="000000">
                <a:alpha val="50000"/>
              </a:srgbClr>
            </a:outerShdw>
          </a:effectLst>
        </p:spPr>
        <p:txBody>
          <a:bodyPr lIns="50800" tIns="50800" rIns="50800" bIns="50800" anchor="ctr"/>
          <a:lstStyle/>
          <a:p>
            <a:pPr>
              <a:defRPr sz="2400"/>
            </a:pPr>
            <a:endParaRPr/>
          </a:p>
        </p:txBody>
      </p:sp>
      <p:pic>
        <p:nvPicPr>
          <p:cNvPr id="407" name="image29.png" descr="image29.png"/>
          <p:cNvPicPr>
            <a:picLocks noChangeAspect="1"/>
          </p:cNvPicPr>
          <p:nvPr/>
        </p:nvPicPr>
        <p:blipFill>
          <a:blip r:embed="rId3" cstate="print">
            <a:extLst/>
          </a:blip>
          <a:stretch>
            <a:fillRect/>
          </a:stretch>
        </p:blipFill>
        <p:spPr>
          <a:xfrm>
            <a:off x="494517" y="5278599"/>
            <a:ext cx="1528233" cy="1719263"/>
          </a:xfrm>
          <a:prstGeom prst="rect">
            <a:avLst/>
          </a:prstGeom>
          <a:ln w="12700">
            <a:miter lim="400000"/>
          </a:ln>
        </p:spPr>
      </p:pic>
      <p:sp>
        <p:nvSpPr>
          <p:cNvPr id="408" name="Line"/>
          <p:cNvSpPr/>
          <p:nvPr/>
        </p:nvSpPr>
        <p:spPr>
          <a:xfrm flipH="1" flipV="1">
            <a:off x="6458156" y="5528730"/>
            <a:ext cx="4231709" cy="1"/>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409" name="Line"/>
          <p:cNvSpPr/>
          <p:nvPr/>
        </p:nvSpPr>
        <p:spPr>
          <a:xfrm flipH="1" flipV="1">
            <a:off x="2719818" y="7081884"/>
            <a:ext cx="7657561" cy="1"/>
          </a:xfrm>
          <a:prstGeom prst="line">
            <a:avLst/>
          </a:prstGeom>
          <a:ln w="127000">
            <a:solidFill>
              <a:srgbClr val="000000"/>
            </a:solidFill>
            <a:miter lim="400000"/>
            <a:headEnd type="triangle"/>
            <a:tailEnd type="triangle"/>
          </a:ln>
        </p:spPr>
        <p:txBody>
          <a:bodyPr lIns="50800" tIns="50800" rIns="50800" bIns="50800" anchor="ctr"/>
          <a:lstStyle/>
          <a:p>
            <a:pPr>
              <a:defRPr sz="2400"/>
            </a:pPr>
            <a:endParaRPr/>
          </a:p>
        </p:txBody>
      </p:sp>
      <p:sp>
        <p:nvSpPr>
          <p:cNvPr id="410" name="V"/>
          <p:cNvSpPr/>
          <p:nvPr/>
        </p:nvSpPr>
        <p:spPr>
          <a:xfrm>
            <a:off x="11577725" y="6560887"/>
            <a:ext cx="903462" cy="191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000">
                <a:solidFill>
                  <a:srgbClr val="986B14"/>
                </a:solidFill>
                <a:latin typeface="Apple Chancery"/>
                <a:ea typeface="Apple Chancery"/>
                <a:cs typeface="Apple Chancery"/>
                <a:sym typeface="Apple Chancery"/>
              </a:defRPr>
            </a:lvl1pPr>
          </a:lstStyle>
          <a:p>
            <a:r>
              <a:t>V</a:t>
            </a:r>
          </a:p>
        </p:txBody>
      </p:sp>
      <p:sp>
        <p:nvSpPr>
          <p:cNvPr id="411" name="P"/>
          <p:cNvSpPr/>
          <p:nvPr/>
        </p:nvSpPr>
        <p:spPr>
          <a:xfrm>
            <a:off x="620848" y="6560887"/>
            <a:ext cx="878906" cy="191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000">
                <a:solidFill>
                  <a:srgbClr val="986A14"/>
                </a:solidFill>
                <a:latin typeface="Apple Chancery"/>
                <a:ea typeface="Apple Chancery"/>
                <a:cs typeface="Apple Chancery"/>
                <a:sym typeface="Apple Chancery"/>
              </a:defRPr>
            </a:lvl1pPr>
          </a:lstStyle>
          <a:p>
            <a:r>
              <a:t>P</a:t>
            </a:r>
          </a:p>
        </p:txBody>
      </p:sp>
      <p:sp>
        <p:nvSpPr>
          <p:cNvPr id="412" name="Group"/>
          <p:cNvSpPr/>
          <p:nvPr/>
        </p:nvSpPr>
        <p:spPr>
          <a:xfrm>
            <a:off x="9681652" y="4794110"/>
            <a:ext cx="7998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solidFill>
                  <a:schemeClr val="accent2"/>
                </a:solidFill>
                <a:latin typeface="Helvetica"/>
                <a:ea typeface="Helvetica"/>
                <a:cs typeface="Helvetica"/>
                <a:sym typeface="Helvetica"/>
              </a:defRPr>
            </a:lvl1pPr>
          </a:lstStyle>
          <a:p>
            <a:r>
              <a:t>inp</a:t>
            </a:r>
          </a:p>
        </p:txBody>
      </p:sp>
      <p:sp>
        <p:nvSpPr>
          <p:cNvPr id="413" name="FVC[P, V, prog]"/>
          <p:cNvSpPr/>
          <p:nvPr/>
        </p:nvSpPr>
        <p:spPr>
          <a:xfrm>
            <a:off x="5097198" y="4022202"/>
            <a:ext cx="3232502" cy="8255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rPr>
              <a:t>VC</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prog]</a:t>
            </a:r>
          </a:p>
        </p:txBody>
      </p:sp>
      <p:sp>
        <p:nvSpPr>
          <p:cNvPr id="414" name="outp=prog(inp), inp"/>
          <p:cNvSpPr/>
          <p:nvPr/>
        </p:nvSpPr>
        <p:spPr>
          <a:xfrm>
            <a:off x="5097664" y="6414643"/>
            <a:ext cx="3449575" cy="558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000"/>
            </a:lvl1pPr>
          </a:lstStyle>
          <a:p>
            <a:r>
              <a:t>outp=prog(inp), inp</a:t>
            </a:r>
          </a:p>
        </p:txBody>
      </p:sp>
      <p:sp>
        <p:nvSpPr>
          <p:cNvPr id="415" name="Rectangle"/>
          <p:cNvSpPr/>
          <p:nvPr/>
        </p:nvSpPr>
        <p:spPr>
          <a:xfrm>
            <a:off x="4890550" y="4142852"/>
            <a:ext cx="3645799" cy="584201"/>
          </a:xfrm>
          <a:prstGeom prst="rect">
            <a:avLst/>
          </a:prstGeom>
          <a:ln w="25400">
            <a:solidFill>
              <a:srgbClr val="85888D"/>
            </a:solidFill>
            <a:miter lim="400000"/>
          </a:ln>
        </p:spPr>
        <p:txBody>
          <a:bodyPr lIns="50800" tIns="50800" rIns="50800" bIns="50800" anchor="ctr"/>
          <a:lstStyle/>
          <a:p>
            <a:pPr>
              <a:defRPr sz="2400"/>
            </a:pPr>
            <a:endParaRPr/>
          </a:p>
        </p:txBody>
      </p:sp>
      <p:pic>
        <p:nvPicPr>
          <p:cNvPr id="416" name="image40.png" descr="image40.png"/>
          <p:cNvPicPr>
            <a:picLocks noChangeAspect="1"/>
          </p:cNvPicPr>
          <p:nvPr/>
        </p:nvPicPr>
        <p:blipFill>
          <a:blip r:embed="rId4" cstate="print">
            <a:extLst/>
          </a:blip>
          <a:stretch>
            <a:fillRect/>
          </a:stretch>
        </p:blipFill>
        <p:spPr>
          <a:xfrm>
            <a:off x="11353847" y="5224965"/>
            <a:ext cx="1351219" cy="1545353"/>
          </a:xfrm>
          <a:prstGeom prst="rect">
            <a:avLst/>
          </a:prstGeom>
          <a:ln w="12700">
            <a:miter lim="400000"/>
          </a:ln>
        </p:spPr>
      </p:pic>
      <p:sp>
        <p:nvSpPr>
          <p:cNvPr id="417" name="Warmup: Verifiable Computing"/>
          <p:cNvSpPr/>
          <p:nvPr/>
        </p:nvSpPr>
        <p:spPr>
          <a:xfrm>
            <a:off x="952500" y="444500"/>
            <a:ext cx="11099800" cy="1036981"/>
          </a:xfrm>
          <a:prstGeom prst="rect">
            <a:avLst/>
          </a:prstGeom>
          <a:blipFill>
            <a:blip r:embed="rId5"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rPr dirty="0" err="1"/>
              <a:t>Warmup</a:t>
            </a:r>
            <a:r>
              <a:rPr dirty="0"/>
              <a:t>: Verifiable Computing</a:t>
            </a:r>
          </a:p>
        </p:txBody>
      </p:sp>
      <p:pic>
        <p:nvPicPr>
          <p:cNvPr id="418" name="pasted-image.tiff" descr="pasted-image.tiff"/>
          <p:cNvPicPr>
            <a:picLocks noChangeAspect="1"/>
          </p:cNvPicPr>
          <p:nvPr/>
        </p:nvPicPr>
        <p:blipFill>
          <a:blip r:embed="rId6" cstate="print">
            <a:extLst/>
          </a:blip>
          <a:stretch>
            <a:fillRect/>
          </a:stretch>
        </p:blipFill>
        <p:spPr>
          <a:xfrm>
            <a:off x="1144698" y="7253442"/>
            <a:ext cx="2914497" cy="2344269"/>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pPr/>
              <a:t>7</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flipH="1">
            <a:off x="136843" y="6249233"/>
            <a:ext cx="3853487" cy="2507561"/>
          </a:xfrm>
          <a:prstGeom prst="rect">
            <a:avLst/>
          </a:prstGeom>
        </p:spPr>
      </p:pic>
      <p:sp>
        <p:nvSpPr>
          <p:cNvPr id="422" name="Prover: “I know some inp such that prog(inp)=true”"/>
          <p:cNvSpPr>
            <a:spLocks noGrp="1"/>
          </p:cNvSpPr>
          <p:nvPr>
            <p:ph type="body" sz="quarter" idx="1"/>
          </p:nvPr>
        </p:nvSpPr>
        <p:spPr>
          <a:xfrm>
            <a:off x="1049891" y="1766867"/>
            <a:ext cx="11099801" cy="2041178"/>
          </a:xfrm>
          <a:prstGeom prst="rect">
            <a:avLst/>
          </a:prstGeom>
        </p:spPr>
        <p:txBody>
          <a:bodyPr>
            <a:normAutofit fontScale="92500" lnSpcReduction="20000"/>
          </a:bodyPr>
          <a:lstStyle/>
          <a:p>
            <a:pPr>
              <a:defRPr>
                <a:latin typeface="Helvetica"/>
                <a:ea typeface="Helvetica"/>
                <a:cs typeface="Helvetica"/>
                <a:sym typeface="Helvetica"/>
              </a:defRPr>
            </a:pPr>
            <a:r>
              <a:rPr dirty="0">
                <a:solidFill>
                  <a:srgbClr val="986A14"/>
                </a:solidFill>
              </a:rPr>
              <a:t>Prover</a:t>
            </a:r>
            <a:r>
              <a:rPr dirty="0"/>
              <a:t>: “</a:t>
            </a:r>
            <a:r>
              <a:rPr b="1" dirty="0"/>
              <a:t>I know some </a:t>
            </a:r>
            <a:r>
              <a:rPr b="1" dirty="0">
                <a:solidFill>
                  <a:schemeClr val="accent2"/>
                </a:solidFill>
              </a:rPr>
              <a:t>inp</a:t>
            </a:r>
            <a:r>
              <a:rPr b="1" dirty="0"/>
              <a:t> such that </a:t>
            </a:r>
            <a:r>
              <a:rPr b="1" dirty="0">
                <a:solidFill>
                  <a:schemeClr val="accent5"/>
                </a:solidFill>
              </a:rPr>
              <a:t>prog</a:t>
            </a:r>
            <a:r>
              <a:rPr b="1" dirty="0"/>
              <a:t>(</a:t>
            </a:r>
            <a:r>
              <a:rPr b="1" dirty="0">
                <a:solidFill>
                  <a:schemeClr val="accent2"/>
                </a:solidFill>
              </a:rPr>
              <a:t>inp</a:t>
            </a:r>
            <a:r>
              <a:rPr b="1" dirty="0"/>
              <a:t>)=true</a:t>
            </a:r>
            <a:r>
              <a:rPr dirty="0" smtClean="0"/>
              <a:t>”</a:t>
            </a:r>
            <a:r>
              <a:rPr lang="en-US" dirty="0" smtClean="0"/>
              <a:t> w/o leaking </a:t>
            </a:r>
            <a:r>
              <a:rPr lang="en-US" b="1" dirty="0" smtClean="0">
                <a:solidFill>
                  <a:schemeClr val="accent2"/>
                </a:solidFill>
              </a:rPr>
              <a:t>inp</a:t>
            </a:r>
            <a:endParaRPr lang="en-US" dirty="0" smtClean="0"/>
          </a:p>
        </p:txBody>
      </p:sp>
      <p:grpSp>
        <p:nvGrpSpPr>
          <p:cNvPr id="436" name="Group"/>
          <p:cNvGrpSpPr/>
          <p:nvPr/>
        </p:nvGrpSpPr>
        <p:grpSpPr>
          <a:xfrm>
            <a:off x="448318" y="4809742"/>
            <a:ext cx="11475444" cy="4456387"/>
            <a:chOff x="0" y="0"/>
            <a:chExt cx="11475443" cy="4456386"/>
          </a:xfrm>
        </p:grpSpPr>
        <p:sp>
          <p:nvSpPr>
            <p:cNvPr id="423" name="Rectangle"/>
            <p:cNvSpPr/>
            <p:nvPr/>
          </p:nvSpPr>
          <p:spPr>
            <a:xfrm>
              <a:off x="3559647" y="12699"/>
              <a:ext cx="5268269" cy="3909033"/>
            </a:xfrm>
            <a:prstGeom prst="rect">
              <a:avLst/>
            </a:prstGeom>
            <a:gradFill flip="none" rotWithShape="1">
              <a:gsLst>
                <a:gs pos="0">
                  <a:srgbClr val="FFFFFF">
                    <a:alpha val="90674"/>
                  </a:srgbClr>
                </a:gs>
                <a:gs pos="100000">
                  <a:srgbClr val="DCDEE0">
                    <a:alpha val="90674"/>
                  </a:srgbClr>
                </a:gs>
              </a:gsLst>
              <a:lin ang="5400000" scaled="0"/>
            </a:gradFill>
            <a:ln w="25400" cap="flat">
              <a:solidFill>
                <a:srgbClr val="85888D">
                  <a:alpha val="90674"/>
                </a:srgbClr>
              </a:solidFill>
              <a:prstDash val="solid"/>
              <a:miter lim="400000"/>
            </a:ln>
            <a:effectLst>
              <a:outerShdw blurRad="88900" dir="5400000" rotWithShape="0">
                <a:srgbClr val="000000">
                  <a:alpha val="50000"/>
                </a:srgbClr>
              </a:outerShdw>
            </a:effectLst>
          </p:spPr>
          <p:txBody>
            <a:bodyPr wrap="square" lIns="50800" tIns="50800" rIns="50800" bIns="50800" numCol="1" anchor="ctr">
              <a:noAutofit/>
            </a:bodyPr>
            <a:lstStyle/>
            <a:p>
              <a:pPr>
                <a:defRPr sz="2400"/>
              </a:pPr>
              <a:endParaRPr/>
            </a:p>
          </p:txBody>
        </p:sp>
        <p:pic>
          <p:nvPicPr>
            <p:cNvPr id="424" name="image29.png" descr="image29.png"/>
            <p:cNvPicPr>
              <a:picLocks noChangeAspect="1"/>
            </p:cNvPicPr>
            <p:nvPr/>
          </p:nvPicPr>
          <p:blipFill>
            <a:blip r:embed="rId4" cstate="print">
              <a:extLst/>
            </a:blip>
            <a:stretch>
              <a:fillRect/>
            </a:stretch>
          </p:blipFill>
          <p:spPr>
            <a:xfrm>
              <a:off x="0" y="1256397"/>
              <a:ext cx="1528233" cy="1719262"/>
            </a:xfrm>
            <a:prstGeom prst="rect">
              <a:avLst/>
            </a:prstGeom>
            <a:ln w="12700" cap="flat">
              <a:noFill/>
              <a:miter lim="400000"/>
            </a:ln>
            <a:effectLst/>
          </p:spPr>
        </p:pic>
        <p:sp>
          <p:nvSpPr>
            <p:cNvPr id="425" name="Line"/>
            <p:cNvSpPr/>
            <p:nvPr/>
          </p:nvSpPr>
          <p:spPr>
            <a:xfrm>
              <a:off x="2408489" y="1265227"/>
              <a:ext cx="3555151"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426" name="Line"/>
            <p:cNvSpPr/>
            <p:nvPr/>
          </p:nvSpPr>
          <p:spPr>
            <a:xfrm flipH="1" flipV="1">
              <a:off x="2225301" y="2996182"/>
              <a:ext cx="7657561" cy="1"/>
            </a:xfrm>
            <a:prstGeom prst="line">
              <a:avLst/>
            </a:prstGeom>
            <a:noFill/>
            <a:ln w="1270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427" name="V"/>
            <p:cNvSpPr/>
            <p:nvPr/>
          </p:nvSpPr>
          <p:spPr>
            <a:xfrm>
              <a:off x="10276386" y="2538685"/>
              <a:ext cx="903463" cy="191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9000">
                  <a:solidFill>
                    <a:srgbClr val="986B14"/>
                  </a:solidFill>
                  <a:latin typeface="Apple Chancery"/>
                  <a:ea typeface="Apple Chancery"/>
                  <a:cs typeface="Apple Chancery"/>
                  <a:sym typeface="Apple Chancery"/>
                </a:defRPr>
              </a:lvl1pPr>
            </a:lstStyle>
            <a:p>
              <a:r>
                <a:t>V</a:t>
              </a:r>
            </a:p>
          </p:txBody>
        </p:sp>
        <p:sp>
          <p:nvSpPr>
            <p:cNvPr id="428" name="P"/>
            <p:cNvSpPr/>
            <p:nvPr/>
          </p:nvSpPr>
          <p:spPr>
            <a:xfrm>
              <a:off x="126331" y="2538685"/>
              <a:ext cx="878905" cy="191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9000">
                  <a:solidFill>
                    <a:srgbClr val="986A14"/>
                  </a:solidFill>
                  <a:latin typeface="Apple Chancery"/>
                  <a:ea typeface="Apple Chancery"/>
                  <a:cs typeface="Apple Chancery"/>
                  <a:sym typeface="Apple Chancery"/>
                </a:defRPr>
              </a:lvl1pPr>
            </a:lstStyle>
            <a:p>
              <a:r>
                <a:t>P</a:t>
              </a:r>
            </a:p>
          </p:txBody>
        </p:sp>
        <p:grpSp>
          <p:nvGrpSpPr>
            <p:cNvPr id="431" name="Group"/>
            <p:cNvGrpSpPr/>
            <p:nvPr/>
          </p:nvGrpSpPr>
          <p:grpSpPr>
            <a:xfrm>
              <a:off x="2325927" y="442568"/>
              <a:ext cx="1031465" cy="982142"/>
              <a:chOff x="0" y="0"/>
              <a:chExt cx="1031464" cy="982140"/>
            </a:xfrm>
          </p:grpSpPr>
          <p:sp>
            <p:nvSpPr>
              <p:cNvPr id="429" name="P"/>
              <p:cNvSpPr/>
              <p:nvPr/>
            </p:nvSpPr>
            <p:spPr>
              <a:xfrm>
                <a:off x="611322" y="156640"/>
                <a:ext cx="420143"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rgbClr val="986A14"/>
                    </a:solidFill>
                    <a:latin typeface="Apple Chancery"/>
                    <a:ea typeface="Apple Chancery"/>
                    <a:cs typeface="Apple Chancery"/>
                    <a:sym typeface="Apple Chancery"/>
                  </a:defRPr>
                </a:lvl1pPr>
              </a:lstStyle>
              <a:p>
                <a:r>
                  <a:t>P</a:t>
                </a:r>
              </a:p>
            </p:txBody>
          </p:sp>
          <p:sp>
            <p:nvSpPr>
              <p:cNvPr id="430" name="inp"/>
              <p:cNvSpPr/>
              <p:nvPr/>
            </p:nvSpPr>
            <p:spPr>
              <a:xfrm>
                <a:off x="-1" y="0"/>
                <a:ext cx="749352"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r>
                  <a:t>inp</a:t>
                </a:r>
              </a:p>
            </p:txBody>
          </p:sp>
        </p:grpSp>
        <p:sp>
          <p:nvSpPr>
            <p:cNvPr id="432" name="FZK[P, V, prog]"/>
            <p:cNvSpPr/>
            <p:nvPr/>
          </p:nvSpPr>
          <p:spPr>
            <a:xfrm>
              <a:off x="4611088" y="0"/>
              <a:ext cx="3215687"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latin typeface="Helvetica"/>
                  <a:ea typeface="Helvetica"/>
                  <a:cs typeface="Helvetica"/>
                  <a:sym typeface="Helvetica"/>
                </a:rPr>
                <a:t>ZK</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a:t>
              </a:r>
              <a:r>
                <a:rPr>
                  <a:solidFill>
                    <a:schemeClr val="accent5"/>
                  </a:solidFill>
                </a:rPr>
                <a:t>prog</a:t>
              </a:r>
              <a:r>
                <a:t>]</a:t>
              </a:r>
            </a:p>
          </p:txBody>
        </p:sp>
        <p:sp>
          <p:nvSpPr>
            <p:cNvPr id="433" name="outp=prog(inpP)"/>
            <p:cNvSpPr/>
            <p:nvPr/>
          </p:nvSpPr>
          <p:spPr>
            <a:xfrm>
              <a:off x="4888713" y="2252740"/>
              <a:ext cx="2878442" cy="711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3000"/>
              </a:pPr>
              <a:r>
                <a:t>outp=prog(</a:t>
              </a:r>
              <a:r>
                <a:rPr>
                  <a:solidFill>
                    <a:schemeClr val="accent2"/>
                  </a:solidFill>
                </a:rPr>
                <a:t>inp</a:t>
              </a:r>
              <a:r>
                <a:rPr baseline="-5999">
                  <a:solidFill>
                    <a:srgbClr val="986B14"/>
                  </a:solidFill>
                  <a:latin typeface="Apple Chancery"/>
                  <a:ea typeface="Apple Chancery"/>
                  <a:cs typeface="Apple Chancery"/>
                  <a:sym typeface="Apple Chancery"/>
                </a:rPr>
                <a:t>P</a:t>
              </a:r>
              <a:r>
                <a:t>)</a:t>
              </a:r>
            </a:p>
          </p:txBody>
        </p:sp>
        <p:sp>
          <p:nvSpPr>
            <p:cNvPr id="434" name="Rectangle"/>
            <p:cNvSpPr/>
            <p:nvPr/>
          </p:nvSpPr>
          <p:spPr>
            <a:xfrm>
              <a:off x="4396032" y="120649"/>
              <a:ext cx="3645800" cy="584201"/>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pic>
          <p:nvPicPr>
            <p:cNvPr id="435" name="image40.png" descr="image40.png"/>
            <p:cNvPicPr>
              <a:picLocks noChangeAspect="1"/>
            </p:cNvPicPr>
            <p:nvPr/>
          </p:nvPicPr>
          <p:blipFill>
            <a:blip r:embed="rId5" cstate="print">
              <a:extLst/>
            </a:blip>
            <a:stretch>
              <a:fillRect/>
            </a:stretch>
          </p:blipFill>
          <p:spPr>
            <a:xfrm>
              <a:off x="10124225" y="1202763"/>
              <a:ext cx="1351218" cy="1545352"/>
            </a:xfrm>
            <a:prstGeom prst="rect">
              <a:avLst/>
            </a:prstGeom>
            <a:ln w="12700" cap="flat">
              <a:noFill/>
              <a:miter lim="400000"/>
            </a:ln>
            <a:effectLst/>
          </p:spPr>
        </p:pic>
      </p:grpSp>
      <p:sp>
        <p:nvSpPr>
          <p:cNvPr id="437" name="Zero-Knowledge Proofs"/>
          <p:cNvSpPr/>
          <p:nvPr/>
        </p:nvSpPr>
        <p:spPr>
          <a:xfrm>
            <a:off x="952500" y="444500"/>
            <a:ext cx="11099800" cy="1036981"/>
          </a:xfrm>
          <a:prstGeom prst="rect">
            <a:avLst/>
          </a:prstGeom>
          <a:blipFill>
            <a:blip r:embed="rId6"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Zero-Knowledge Proofs</a:t>
            </a:r>
          </a:p>
        </p:txBody>
      </p:sp>
      <p:grpSp>
        <p:nvGrpSpPr>
          <p:cNvPr id="441" name="Group"/>
          <p:cNvGrpSpPr/>
          <p:nvPr/>
        </p:nvGrpSpPr>
        <p:grpSpPr>
          <a:xfrm>
            <a:off x="146797" y="4113194"/>
            <a:ext cx="9395106" cy="5640406"/>
            <a:chOff x="-50800" y="-50800"/>
            <a:chExt cx="9395105" cy="5640405"/>
          </a:xfrm>
        </p:grpSpPr>
        <p:pic>
          <p:nvPicPr>
            <p:cNvPr id="438" name="Rectangle" descr="Rectangle"/>
            <p:cNvPicPr>
              <a:picLocks/>
            </p:cNvPicPr>
            <p:nvPr/>
          </p:nvPicPr>
          <p:blipFill>
            <a:blip r:embed="rId7" cstate="print">
              <a:extLst/>
            </a:blip>
            <a:stretch>
              <a:fillRect/>
            </a:stretch>
          </p:blipFill>
          <p:spPr>
            <a:xfrm>
              <a:off x="-50800" y="-50800"/>
              <a:ext cx="9395105" cy="4936724"/>
            </a:xfrm>
            <a:prstGeom prst="rect">
              <a:avLst/>
            </a:prstGeom>
            <a:effectLst/>
          </p:spPr>
        </p:pic>
        <p:sp>
          <p:nvSpPr>
            <p:cNvPr id="440" name="P’s device"/>
            <p:cNvSpPr/>
            <p:nvPr/>
          </p:nvSpPr>
          <p:spPr>
            <a:xfrm>
              <a:off x="3538969" y="4764104"/>
              <a:ext cx="2215567"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a:solidFill>
                    <a:srgbClr val="906413"/>
                  </a:solidFill>
                  <a:latin typeface="Apple Chancery"/>
                  <a:ea typeface="Apple Chancery"/>
                  <a:cs typeface="Apple Chancery"/>
                  <a:sym typeface="Apple Chancery"/>
                </a:rPr>
                <a:t>P</a:t>
              </a:r>
              <a:r>
                <a:t>’s device</a:t>
              </a:r>
            </a:p>
          </p:txBody>
        </p:sp>
      </p:grpSp>
      <p:sp>
        <p:nvSpPr>
          <p:cNvPr id="2" name="Slide Number Placeholder 1"/>
          <p:cNvSpPr>
            <a:spLocks noGrp="1"/>
          </p:cNvSpPr>
          <p:nvPr>
            <p:ph type="sldNum" sz="quarter" idx="2"/>
          </p:nvPr>
        </p:nvSpPr>
        <p:spPr/>
        <p:txBody>
          <a:bodyPr/>
          <a:lstStyle/>
          <a:p>
            <a:fld id="{86CB4B4D-7CA3-9044-876B-883B54F8677D}" type="slidenum">
              <a:rPr lang="uk-UA" smtClean="0"/>
              <a:pPr/>
              <a:t>8</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fill="hold" grpId="2" nodeType="clickEffect">
                                  <p:stCondLst>
                                    <p:cond delay="0"/>
                                  </p:stCondLst>
                                  <p:iterate>
                                    <p:tmAbs val="0"/>
                                  </p:iterate>
                                  <p:childTnLst>
                                    <p:set>
                                      <p:cBhvr>
                                        <p:cTn id="12" fill="hold"/>
                                        <p:tgtEl>
                                          <p:spTgt spid="436"/>
                                        </p:tgtEl>
                                        <p:attrNameLst>
                                          <p:attrName>style.visibility</p:attrName>
                                        </p:attrNameLst>
                                      </p:cBhvr>
                                      <p:to>
                                        <p:strVal val="visible"/>
                                      </p:to>
                                    </p:set>
                                    <p:animEffect transition="in" filter="dissolve">
                                      <p:cBhvr>
                                        <p:cTn id="13" dur="1000"/>
                                        <p:tgtEl>
                                          <p:spTgt spid="43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44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1" build="p" bldLvl="5" animBg="1" advAuto="0"/>
      <p:bldP spid="436" grpId="2" animBg="1" advAuto="0"/>
      <p:bldP spid="441"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ealed-Glass Proof (SGP)"/>
          <p:cNvSpPr/>
          <p:nvPr/>
        </p:nvSpPr>
        <p:spPr>
          <a:xfrm>
            <a:off x="952500" y="444500"/>
            <a:ext cx="11099800" cy="1036981"/>
          </a:xfrm>
          <a:prstGeom prst="rect">
            <a:avLst/>
          </a:prstGeom>
          <a:blipFill>
            <a:blip r:embed="rId3" cstate="print"/>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Sealed-Glass Proof (SGP)</a:t>
            </a:r>
          </a:p>
        </p:txBody>
      </p:sp>
      <p:sp>
        <p:nvSpPr>
          <p:cNvPr id="4" name="Rectangle 3"/>
          <p:cNvSpPr/>
          <p:nvPr/>
        </p:nvSpPr>
        <p:spPr>
          <a:xfrm>
            <a:off x="896890" y="1725323"/>
            <a:ext cx="6314549" cy="646331"/>
          </a:xfrm>
          <a:prstGeom prst="rect">
            <a:avLst/>
          </a:prstGeom>
        </p:spPr>
        <p:txBody>
          <a:bodyPr wrap="none">
            <a:spAutoFit/>
          </a:bodyPr>
          <a:lstStyle/>
          <a:p>
            <a:pPr marL="571500" indent="-571500">
              <a:spcBef>
                <a:spcPts val="1600"/>
              </a:spcBef>
              <a:buFont typeface="Arial" charset="0"/>
              <a:buChar char="•"/>
            </a:pPr>
            <a:r>
              <a:rPr lang="en-US" dirty="0"/>
              <a:t>Both </a:t>
            </a:r>
            <a:r>
              <a:rPr lang="en-US" dirty="0">
                <a:solidFill>
                  <a:srgbClr val="906413"/>
                </a:solidFill>
                <a:latin typeface="Apple Chancery"/>
                <a:ea typeface="Apple Chancery"/>
                <a:cs typeface="Apple Chancery"/>
                <a:sym typeface="Apple Chancery"/>
              </a:rPr>
              <a:t>P</a:t>
            </a:r>
            <a:r>
              <a:rPr lang="en-US" dirty="0"/>
              <a:t> and </a:t>
            </a:r>
            <a:r>
              <a:rPr lang="en-US" dirty="0">
                <a:solidFill>
                  <a:srgbClr val="906413"/>
                </a:solidFill>
                <a:latin typeface="Apple Chancery"/>
                <a:ea typeface="Apple Chancery"/>
                <a:cs typeface="Apple Chancery"/>
                <a:sym typeface="Apple Chancery"/>
              </a:rPr>
              <a:t>V </a:t>
            </a:r>
            <a:r>
              <a:rPr lang="en-US" dirty="0"/>
              <a:t>hold secrets</a:t>
            </a:r>
            <a:r>
              <a:rPr lang="en-US" dirty="0" smtClean="0"/>
              <a:t>.</a:t>
            </a:r>
          </a:p>
        </p:txBody>
      </p:sp>
      <p:grpSp>
        <p:nvGrpSpPr>
          <p:cNvPr id="8" name="Group 7"/>
          <p:cNvGrpSpPr/>
          <p:nvPr/>
        </p:nvGrpSpPr>
        <p:grpSpPr>
          <a:xfrm>
            <a:off x="494517" y="3238788"/>
            <a:ext cx="12210550" cy="5265132"/>
            <a:chOff x="494517" y="3238788"/>
            <a:chExt cx="12210550" cy="5265132"/>
          </a:xfrm>
        </p:grpSpPr>
        <p:grpSp>
          <p:nvGrpSpPr>
            <p:cNvPr id="7" name="Group 6"/>
            <p:cNvGrpSpPr/>
            <p:nvPr/>
          </p:nvGrpSpPr>
          <p:grpSpPr>
            <a:xfrm>
              <a:off x="494517" y="3238788"/>
              <a:ext cx="12210550" cy="5265132"/>
              <a:chOff x="494517" y="3238788"/>
              <a:chExt cx="12210550" cy="5265132"/>
            </a:xfrm>
          </p:grpSpPr>
          <p:sp>
            <p:nvSpPr>
              <p:cNvPr id="29" name="P"/>
              <p:cNvSpPr/>
              <p:nvPr/>
            </p:nvSpPr>
            <p:spPr>
              <a:xfrm>
                <a:off x="10167308" y="7383898"/>
                <a:ext cx="420143" cy="8255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rgbClr val="986A14"/>
                    </a:solidFill>
                    <a:latin typeface="Apple Chancery"/>
                    <a:ea typeface="Apple Chancery"/>
                    <a:cs typeface="Apple Chancery"/>
                    <a:sym typeface="Apple Chancery"/>
                  </a:defRPr>
                </a:lvl1pPr>
              </a:lstStyle>
              <a:p>
                <a:r>
                  <a:rPr dirty="0"/>
                  <a:t>P</a:t>
                </a:r>
              </a:p>
            </p:txBody>
          </p:sp>
          <p:grpSp>
            <p:nvGrpSpPr>
              <p:cNvPr id="3" name="Group 2"/>
              <p:cNvGrpSpPr/>
              <p:nvPr/>
            </p:nvGrpSpPr>
            <p:grpSpPr>
              <a:xfrm>
                <a:off x="494517" y="3238788"/>
                <a:ext cx="12210550" cy="5265132"/>
                <a:chOff x="494517" y="3897156"/>
                <a:chExt cx="12210550" cy="5265132"/>
              </a:xfrm>
            </p:grpSpPr>
            <p:sp>
              <p:nvSpPr>
                <p:cNvPr id="30" name="inp"/>
                <p:cNvSpPr/>
                <p:nvPr/>
              </p:nvSpPr>
              <p:spPr>
                <a:xfrm>
                  <a:off x="9479784" y="7953190"/>
                  <a:ext cx="749353" cy="647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inp</a:t>
                  </a:r>
                </a:p>
              </p:txBody>
            </p:sp>
            <p:grpSp>
              <p:nvGrpSpPr>
                <p:cNvPr id="2" name="Group 1"/>
                <p:cNvGrpSpPr/>
                <p:nvPr/>
              </p:nvGrpSpPr>
              <p:grpSpPr>
                <a:xfrm>
                  <a:off x="494517" y="3897156"/>
                  <a:ext cx="12210550" cy="5265132"/>
                  <a:chOff x="494517" y="3897156"/>
                  <a:chExt cx="12210550" cy="5265132"/>
                </a:xfrm>
              </p:grpSpPr>
              <p:grpSp>
                <p:nvGrpSpPr>
                  <p:cNvPr id="477" name="Group"/>
                  <p:cNvGrpSpPr/>
                  <p:nvPr/>
                </p:nvGrpSpPr>
                <p:grpSpPr>
                  <a:xfrm>
                    <a:off x="494517" y="3897156"/>
                    <a:ext cx="12210550" cy="5265132"/>
                    <a:chOff x="0" y="0"/>
                    <a:chExt cx="12210548" cy="5265131"/>
                  </a:xfrm>
                </p:grpSpPr>
                <p:sp>
                  <p:nvSpPr>
                    <p:cNvPr id="454" name="Rectangle"/>
                    <p:cNvSpPr/>
                    <p:nvPr/>
                  </p:nvSpPr>
                  <p:spPr>
                    <a:xfrm>
                      <a:off x="3559647" y="12699"/>
                      <a:ext cx="5268269" cy="5252432"/>
                    </a:xfrm>
                    <a:prstGeom prst="rect">
                      <a:avLst/>
                    </a:prstGeom>
                    <a:gradFill flip="none" rotWithShape="1">
                      <a:gsLst>
                        <a:gs pos="0">
                          <a:srgbClr val="FFFFFF">
                            <a:alpha val="90674"/>
                          </a:srgbClr>
                        </a:gs>
                        <a:gs pos="100000">
                          <a:srgbClr val="DCDEE0">
                            <a:alpha val="90674"/>
                          </a:srgbClr>
                        </a:gs>
                      </a:gsLst>
                      <a:lin ang="5400000" scaled="0"/>
                    </a:gradFill>
                    <a:ln w="25400" cap="flat">
                      <a:solidFill>
                        <a:srgbClr val="85888D">
                          <a:alpha val="90674"/>
                        </a:srgbClr>
                      </a:solidFill>
                      <a:prstDash val="solid"/>
                      <a:miter lim="400000"/>
                    </a:ln>
                    <a:effectLst>
                      <a:outerShdw blurRad="88900" dir="5400000" rotWithShape="0">
                        <a:srgbClr val="000000">
                          <a:alpha val="50000"/>
                        </a:srgbClr>
                      </a:outerShdw>
                    </a:effectLst>
                  </p:spPr>
                  <p:txBody>
                    <a:bodyPr wrap="square" lIns="50800" tIns="50800" rIns="50800" bIns="50800" numCol="1" anchor="ctr">
                      <a:noAutofit/>
                    </a:bodyPr>
                    <a:lstStyle/>
                    <a:p>
                      <a:pPr>
                        <a:defRPr sz="2400"/>
                      </a:pPr>
                      <a:endParaRPr/>
                    </a:p>
                  </p:txBody>
                </p:sp>
                <p:pic>
                  <p:nvPicPr>
                    <p:cNvPr id="455" name="image29.png" descr="image29.png"/>
                    <p:cNvPicPr>
                      <a:picLocks noChangeAspect="1"/>
                    </p:cNvPicPr>
                    <p:nvPr/>
                  </p:nvPicPr>
                  <p:blipFill>
                    <a:blip r:embed="rId4" cstate="print">
                      <a:extLst/>
                    </a:blip>
                    <a:stretch>
                      <a:fillRect/>
                    </a:stretch>
                  </p:blipFill>
                  <p:spPr>
                    <a:xfrm>
                      <a:off x="0" y="1256397"/>
                      <a:ext cx="1528233" cy="1719262"/>
                    </a:xfrm>
                    <a:prstGeom prst="rect">
                      <a:avLst/>
                    </a:prstGeom>
                    <a:ln w="12700" cap="flat">
                      <a:noFill/>
                      <a:miter lim="400000"/>
                    </a:ln>
                    <a:effectLst/>
                  </p:spPr>
                </p:pic>
                <p:sp>
                  <p:nvSpPr>
                    <p:cNvPr id="456" name="Line"/>
                    <p:cNvSpPr/>
                    <p:nvPr/>
                  </p:nvSpPr>
                  <p:spPr>
                    <a:xfrm>
                      <a:off x="2408489" y="1265227"/>
                      <a:ext cx="3555151"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457" name="Line"/>
                    <p:cNvSpPr/>
                    <p:nvPr/>
                  </p:nvSpPr>
                  <p:spPr>
                    <a:xfrm flipH="1" flipV="1">
                      <a:off x="5908549" y="1975439"/>
                      <a:ext cx="4081071"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458" name="Line"/>
                    <p:cNvSpPr/>
                    <p:nvPr/>
                  </p:nvSpPr>
                  <p:spPr>
                    <a:xfrm flipH="1" flipV="1">
                      <a:off x="2225301" y="3059682"/>
                      <a:ext cx="7657561" cy="1"/>
                    </a:xfrm>
                    <a:prstGeom prst="line">
                      <a:avLst/>
                    </a:prstGeom>
                    <a:noFill/>
                    <a:ln w="1270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459" name="V"/>
                    <p:cNvSpPr/>
                    <p:nvPr/>
                  </p:nvSpPr>
                  <p:spPr>
                    <a:xfrm>
                      <a:off x="11083207" y="2538685"/>
                      <a:ext cx="903463" cy="191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9000">
                          <a:solidFill>
                            <a:srgbClr val="986B14"/>
                          </a:solidFill>
                          <a:latin typeface="Apple Chancery"/>
                          <a:ea typeface="Apple Chancery"/>
                          <a:cs typeface="Apple Chancery"/>
                          <a:sym typeface="Apple Chancery"/>
                        </a:defRPr>
                      </a:lvl1pPr>
                    </a:lstStyle>
                    <a:p>
                      <a:r>
                        <a:t>V</a:t>
                      </a:r>
                    </a:p>
                  </p:txBody>
                </p:sp>
                <p:grpSp>
                  <p:nvGrpSpPr>
                    <p:cNvPr id="462" name="Group"/>
                    <p:cNvGrpSpPr/>
                    <p:nvPr/>
                  </p:nvGrpSpPr>
                  <p:grpSpPr>
                    <a:xfrm>
                      <a:off x="8930250" y="1079147"/>
                      <a:ext cx="1113611" cy="955378"/>
                      <a:chOff x="0" y="0"/>
                      <a:chExt cx="1113610" cy="955376"/>
                    </a:xfrm>
                  </p:grpSpPr>
                  <p:sp>
                    <p:nvSpPr>
                      <p:cNvPr id="460" name="Group"/>
                      <p:cNvSpPr/>
                      <p:nvPr/>
                    </p:nvSpPr>
                    <p:spPr>
                      <a:xfrm>
                        <a:off x="-1" y="0"/>
                        <a:ext cx="749352" cy="6477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inp</a:t>
                        </a:r>
                      </a:p>
                    </p:txBody>
                  </p:sp>
                  <p:sp>
                    <p:nvSpPr>
                      <p:cNvPr id="461" name="V"/>
                      <p:cNvSpPr/>
                      <p:nvPr/>
                    </p:nvSpPr>
                    <p:spPr>
                      <a:xfrm>
                        <a:off x="683645" y="129876"/>
                        <a:ext cx="429966"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rgbClr val="986B14"/>
                            </a:solidFill>
                            <a:latin typeface="Apple Chancery"/>
                            <a:ea typeface="Apple Chancery"/>
                            <a:cs typeface="Apple Chancery"/>
                            <a:sym typeface="Apple Chancery"/>
                          </a:defRPr>
                        </a:lvl1pPr>
                      </a:lstStyle>
                      <a:p>
                        <a:r>
                          <a:t>V</a:t>
                        </a:r>
                      </a:p>
                    </p:txBody>
                  </p:sp>
                </p:grpSp>
                <p:sp>
                  <p:nvSpPr>
                    <p:cNvPr id="463" name="P"/>
                    <p:cNvSpPr/>
                    <p:nvPr/>
                  </p:nvSpPr>
                  <p:spPr>
                    <a:xfrm>
                      <a:off x="126331" y="2538685"/>
                      <a:ext cx="878905" cy="191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9000">
                          <a:solidFill>
                            <a:srgbClr val="986A14"/>
                          </a:solidFill>
                          <a:latin typeface="Apple Chancery"/>
                          <a:ea typeface="Apple Chancery"/>
                          <a:cs typeface="Apple Chancery"/>
                          <a:sym typeface="Apple Chancery"/>
                        </a:defRPr>
                      </a:lvl1pPr>
                    </a:lstStyle>
                    <a:p>
                      <a:r>
                        <a:t>P</a:t>
                      </a:r>
                    </a:p>
                  </p:txBody>
                </p:sp>
                <p:grpSp>
                  <p:nvGrpSpPr>
                    <p:cNvPr id="466" name="Group"/>
                    <p:cNvGrpSpPr/>
                    <p:nvPr/>
                  </p:nvGrpSpPr>
                  <p:grpSpPr>
                    <a:xfrm>
                      <a:off x="2325927" y="442568"/>
                      <a:ext cx="1107665" cy="969442"/>
                      <a:chOff x="0" y="0"/>
                      <a:chExt cx="1107664" cy="969440"/>
                    </a:xfrm>
                  </p:grpSpPr>
                  <p:sp>
                    <p:nvSpPr>
                      <p:cNvPr id="464" name="P"/>
                      <p:cNvSpPr/>
                      <p:nvPr/>
                    </p:nvSpPr>
                    <p:spPr>
                      <a:xfrm>
                        <a:off x="687522" y="143940"/>
                        <a:ext cx="420143"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rgbClr val="986A14"/>
                            </a:solidFill>
                            <a:latin typeface="Apple Chancery"/>
                            <a:ea typeface="Apple Chancery"/>
                            <a:cs typeface="Apple Chancery"/>
                            <a:sym typeface="Apple Chancery"/>
                          </a:defRPr>
                        </a:lvl1pPr>
                      </a:lstStyle>
                      <a:p>
                        <a:r>
                          <a:rPr dirty="0"/>
                          <a:t>P</a:t>
                        </a:r>
                      </a:p>
                    </p:txBody>
                  </p:sp>
                  <p:sp>
                    <p:nvSpPr>
                      <p:cNvPr id="465" name="inp"/>
                      <p:cNvSpPr/>
                      <p:nvPr/>
                    </p:nvSpPr>
                    <p:spPr>
                      <a:xfrm>
                        <a:off x="-1" y="0"/>
                        <a:ext cx="749352" cy="647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dirty="0"/>
                          <a:t>inp</a:t>
                        </a:r>
                      </a:p>
                    </p:txBody>
                  </p:sp>
                </p:grpSp>
                <p:sp>
                  <p:nvSpPr>
                    <p:cNvPr id="467" name="FSGP[P, V, prog]"/>
                    <p:cNvSpPr/>
                    <p:nvPr/>
                  </p:nvSpPr>
                  <p:spPr>
                    <a:xfrm>
                      <a:off x="4501030" y="0"/>
                      <a:ext cx="3435804" cy="825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prog]</a:t>
                      </a:r>
                    </a:p>
                  </p:txBody>
                </p:sp>
                <p:sp>
                  <p:nvSpPr>
                    <p:cNvPr id="468" name="outp=prog(inpP, inpV)"/>
                    <p:cNvSpPr/>
                    <p:nvPr/>
                  </p:nvSpPr>
                  <p:spPr>
                    <a:xfrm>
                      <a:off x="4430506" y="2316240"/>
                      <a:ext cx="3794856" cy="711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3000"/>
                      </a:pPr>
                      <a:r>
                        <a:t>outp=prog(inp</a:t>
                      </a:r>
                      <a:r>
                        <a:rPr baseline="-5999">
                          <a:solidFill>
                            <a:srgbClr val="986B14"/>
                          </a:solidFill>
                          <a:latin typeface="Apple Chancery"/>
                          <a:ea typeface="Apple Chancery"/>
                          <a:cs typeface="Apple Chancery"/>
                          <a:sym typeface="Apple Chancery"/>
                        </a:rPr>
                        <a:t>P</a:t>
                      </a:r>
                      <a:r>
                        <a:t>, inp</a:t>
                      </a:r>
                      <a:r>
                        <a:rPr baseline="-5999">
                          <a:solidFill>
                            <a:srgbClr val="986B14"/>
                          </a:solidFill>
                          <a:latin typeface="Apple Chancery"/>
                          <a:ea typeface="Apple Chancery"/>
                          <a:cs typeface="Apple Chancery"/>
                          <a:sym typeface="Apple Chancery"/>
                        </a:rPr>
                        <a:t>V</a:t>
                      </a:r>
                      <a:r>
                        <a:t>)</a:t>
                      </a:r>
                    </a:p>
                  </p:txBody>
                </p:sp>
                <p:sp>
                  <p:nvSpPr>
                    <p:cNvPr id="473" name="Rectangle"/>
                    <p:cNvSpPr/>
                    <p:nvPr/>
                  </p:nvSpPr>
                  <p:spPr>
                    <a:xfrm>
                      <a:off x="4396032" y="120649"/>
                      <a:ext cx="3645800" cy="584201"/>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pic>
                  <p:nvPicPr>
                    <p:cNvPr id="474" name="image40.png" descr="image40.png"/>
                    <p:cNvPicPr>
                      <a:picLocks noChangeAspect="1"/>
                    </p:cNvPicPr>
                    <p:nvPr/>
                  </p:nvPicPr>
                  <p:blipFill>
                    <a:blip r:embed="rId5" cstate="print">
                      <a:extLst/>
                    </a:blip>
                    <a:stretch>
                      <a:fillRect/>
                    </a:stretch>
                  </p:blipFill>
                  <p:spPr>
                    <a:xfrm>
                      <a:off x="10859330" y="1202763"/>
                      <a:ext cx="1351218" cy="1545352"/>
                    </a:xfrm>
                    <a:prstGeom prst="rect">
                      <a:avLst/>
                    </a:prstGeom>
                    <a:ln w="12700" cap="flat">
                      <a:noFill/>
                      <a:miter lim="400000"/>
                    </a:ln>
                    <a:effectLst/>
                  </p:spPr>
                </p:pic>
              </p:grpSp>
              <p:sp>
                <p:nvSpPr>
                  <p:cNvPr id="28" name="Line"/>
                  <p:cNvSpPr/>
                  <p:nvPr/>
                </p:nvSpPr>
                <p:spPr>
                  <a:xfrm>
                    <a:off x="6928987" y="8672493"/>
                    <a:ext cx="3555152"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1" name="Line"/>
                  <p:cNvSpPr/>
                  <p:nvPr/>
                </p:nvSpPr>
                <p:spPr>
                  <a:xfrm>
                    <a:off x="2865502" y="8099251"/>
                    <a:ext cx="3555152"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2" name="inp"/>
                  <p:cNvSpPr/>
                  <p:nvPr/>
                </p:nvSpPr>
                <p:spPr>
                  <a:xfrm>
                    <a:off x="2693606" y="7400164"/>
                    <a:ext cx="1513235" cy="6565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rPr lang="en-US" dirty="0" smtClean="0"/>
                      <a:t>“open”</a:t>
                    </a:r>
                    <a:endParaRPr dirty="0"/>
                  </a:p>
                </p:txBody>
              </p:sp>
            </p:grpSp>
          </p:grpSp>
        </p:grpSp>
        <p:sp>
          <p:nvSpPr>
            <p:cNvPr id="5" name="TextBox 4"/>
            <p:cNvSpPr txBox="1"/>
            <p:nvPr/>
          </p:nvSpPr>
          <p:spPr>
            <a:xfrm>
              <a:off x="2616270" y="4633221"/>
              <a:ext cx="287578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chemeClr val="accent2"/>
                  </a:solidFill>
                  <a:effectLst/>
                  <a:uFillTx/>
                  <a:latin typeface="Andale Mono" charset="0"/>
                  <a:ea typeface="Andale Mono" charset="0"/>
                  <a:cs typeface="Andale Mono" charset="0"/>
                  <a:sym typeface="Helvetica Light"/>
                </a:rPr>
                <a:t>(*commit*)</a:t>
              </a:r>
              <a:endParaRPr kumimoji="0" lang="en-US" sz="3600" b="0" i="0" u="none" strike="noStrike" cap="none" spc="0" normalizeH="0" baseline="0" dirty="0">
                <a:ln>
                  <a:noFill/>
                </a:ln>
                <a:solidFill>
                  <a:schemeClr val="accent2"/>
                </a:solidFill>
                <a:effectLst/>
                <a:uFillTx/>
                <a:latin typeface="Andale Mono" charset="0"/>
                <a:ea typeface="Andale Mono" charset="0"/>
                <a:cs typeface="Andale Mono" charset="0"/>
                <a:sym typeface="Helvetica Light"/>
              </a:endParaRPr>
            </a:p>
          </p:txBody>
        </p:sp>
      </p:grpSp>
      <p:sp>
        <p:nvSpPr>
          <p:cNvPr id="6" name="Slide Number Placeholder 5"/>
          <p:cNvSpPr>
            <a:spLocks noGrp="1"/>
          </p:cNvSpPr>
          <p:nvPr>
            <p:ph type="sldNum" sz="quarter" idx="2"/>
          </p:nvPr>
        </p:nvSpPr>
        <p:spPr/>
        <p:txBody>
          <a:bodyPr/>
          <a:lstStyle/>
          <a:p>
            <a:fld id="{86CB4B4D-7CA3-9044-876B-883B54F8677D}" type="slidenum">
              <a:rPr lang="uk-UA" smtClean="0"/>
              <a:pPr/>
              <a:t>9</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759</TotalTime>
  <Words>1964</Words>
  <Application>Microsoft Office PowerPoint</Application>
  <PresentationFormat>自定义</PresentationFormat>
  <Paragraphs>293</Paragraphs>
  <Slides>18</Slides>
  <Notes>17</Notes>
  <HiddenSlides>0</HiddenSlides>
  <MMClips>0</MMClip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White</vt:lpstr>
      <vt:lpstr>Sealed-Glass Proofs: What can we do with SGX without confidentiality?</vt:lpstr>
      <vt:lpstr>Attested Execution with SGX  properties, threat model, use-cases</vt:lpstr>
      <vt:lpstr>Attested Execution with SGX  properties, threat model, use-cases</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Sealed-Glass Proofs: What can we do with SGX without confidentiality?</dc:title>
  <cp:lastModifiedBy>张新玲</cp:lastModifiedBy>
  <cp:revision>53</cp:revision>
  <dcterms:modified xsi:type="dcterms:W3CDTF">2018-04-12T07:18:37Z</dcterms:modified>
</cp:coreProperties>
</file>